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87" r:id="rId6"/>
    <p:sldId id="288" r:id="rId7"/>
    <p:sldId id="300" r:id="rId8"/>
    <p:sldId id="302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inden, Hayley" userId="17344d86-819d-4395-847d-06d125bc6631" providerId="ADAL" clId="{F4FF90F3-3AD0-4A3A-A9C5-3D6D29108F6B}"/>
    <pc:docChg chg="custSel delSld modSld">
      <pc:chgData name="Mclinden, Hayley" userId="17344d86-819d-4395-847d-06d125bc6631" providerId="ADAL" clId="{F4FF90F3-3AD0-4A3A-A9C5-3D6D29108F6B}" dt="2020-11-30T23:38:07.406" v="47" actId="2696"/>
      <pc:docMkLst>
        <pc:docMk/>
      </pc:docMkLst>
      <pc:sldChg chg="modSp">
        <pc:chgData name="Mclinden, Hayley" userId="17344d86-819d-4395-847d-06d125bc6631" providerId="ADAL" clId="{F4FF90F3-3AD0-4A3A-A9C5-3D6D29108F6B}" dt="2020-11-30T23:37:53.849" v="45" actId="20577"/>
        <pc:sldMkLst>
          <pc:docMk/>
          <pc:sldMk cId="687742941" sldId="256"/>
        </pc:sldMkLst>
        <pc:spChg chg="mod">
          <ac:chgData name="Mclinden, Hayley" userId="17344d86-819d-4395-847d-06d125bc6631" providerId="ADAL" clId="{F4FF90F3-3AD0-4A3A-A9C5-3D6D29108F6B}" dt="2020-11-30T23:37:53.849" v="45" actId="20577"/>
          <ac:spMkLst>
            <pc:docMk/>
            <pc:sldMk cId="687742941" sldId="256"/>
            <ac:spMk id="2" creationId="{4EB0E4CF-B760-7043-BAB8-2DD4CE318876}"/>
          </ac:spMkLst>
        </pc:spChg>
      </pc:sldChg>
      <pc:sldChg chg="delSp del">
        <pc:chgData name="Mclinden, Hayley" userId="17344d86-819d-4395-847d-06d125bc6631" providerId="ADAL" clId="{F4FF90F3-3AD0-4A3A-A9C5-3D6D29108F6B}" dt="2020-11-30T23:38:07.406" v="47" actId="2696"/>
        <pc:sldMkLst>
          <pc:docMk/>
          <pc:sldMk cId="1571417156" sldId="286"/>
        </pc:sldMkLst>
        <pc:picChg chg="del">
          <ac:chgData name="Mclinden, Hayley" userId="17344d86-819d-4395-847d-06d125bc6631" providerId="ADAL" clId="{F4FF90F3-3AD0-4A3A-A9C5-3D6D29108F6B}" dt="2020-11-30T23:38:03.045" v="46" actId="478"/>
          <ac:picMkLst>
            <pc:docMk/>
            <pc:sldMk cId="1571417156" sldId="286"/>
            <ac:picMk id="3" creationId="{043A2B52-C61A-433E-8FC5-45CD16FC40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DBE4D-6B07-D54D-907D-CF7E8BF5133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FF50-F323-1748-B3E3-25F4A519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FF50-F323-1748-B3E3-25F4A519F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FF50-F323-1748-B3E3-25F4A519F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0FF50-F323-1748-B3E3-25F4A519F8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91AA-8B7B-AA4D-897F-3CB99531C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0C3D5-B1E8-1B4B-BF0B-59AA2AEB0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0A55-6126-1941-8822-17D0A486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148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1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14C9-9336-AD41-833F-5B8340E0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9" y="1993692"/>
            <a:ext cx="8410729" cy="3777522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827CD-35E8-C549-9AF5-9F112A26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167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F6F97-10F2-AF46-BE21-90193BAA3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44" t="22090" r="9508" b="2056"/>
          <a:stretch/>
        </p:blipFill>
        <p:spPr>
          <a:xfrm>
            <a:off x="6189073" y="5291528"/>
            <a:ext cx="6287740" cy="15814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E0851-A667-CC47-A555-175D9FC86B49}"/>
              </a:ext>
            </a:extLst>
          </p:cNvPr>
          <p:cNvSpPr/>
          <p:nvPr userDrawn="1"/>
        </p:nvSpPr>
        <p:spPr>
          <a:xfrm>
            <a:off x="0" y="0"/>
            <a:ext cx="12192000" cy="1469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CADCA-AE93-2C46-84C2-00E417AC8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20" y="125284"/>
            <a:ext cx="10515600" cy="125381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47545E-7353-2341-A6C5-3E2E01876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353" y="5546283"/>
            <a:ext cx="3716885" cy="554037"/>
          </a:xfrm>
        </p:spPr>
        <p:txBody>
          <a:bodyPr>
            <a:noAutofit/>
          </a:bodyPr>
          <a:lstStyle>
            <a:lvl1pPr marL="0" indent="0">
              <a:buNone/>
              <a:defRPr sz="2400" b="1" i="1" spc="-6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447B28B-D106-F74A-A7B5-CFD4FE2E4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2604" y="795570"/>
            <a:ext cx="4742046" cy="554037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600" b="1" i="0" spc="-6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87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14C9-9336-AD41-833F-5B8340E0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20" y="1993692"/>
            <a:ext cx="5112893" cy="3777522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827CD-35E8-C549-9AF5-9F112A26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167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F6F97-10F2-AF46-BE21-90193BAA3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44" t="22090" r="9508" b="2056"/>
          <a:stretch/>
        </p:blipFill>
        <p:spPr>
          <a:xfrm>
            <a:off x="6189073" y="5291528"/>
            <a:ext cx="6287740" cy="15814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E0851-A667-CC47-A555-175D9FC86B49}"/>
              </a:ext>
            </a:extLst>
          </p:cNvPr>
          <p:cNvSpPr/>
          <p:nvPr userDrawn="1"/>
        </p:nvSpPr>
        <p:spPr>
          <a:xfrm>
            <a:off x="0" y="0"/>
            <a:ext cx="12192000" cy="1469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CADCA-AE93-2C46-84C2-00E417AC8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20" y="125284"/>
            <a:ext cx="10515600" cy="125381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47545E-7353-2341-A6C5-3E2E01876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353" y="5546283"/>
            <a:ext cx="3716885" cy="554037"/>
          </a:xfrm>
        </p:spPr>
        <p:txBody>
          <a:bodyPr>
            <a:noAutofit/>
          </a:bodyPr>
          <a:lstStyle>
            <a:lvl1pPr marL="0" indent="0">
              <a:buNone/>
              <a:defRPr sz="2400" b="1" i="1" spc="-6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447B28B-D106-F74A-A7B5-CFD4FE2E4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982" y="795570"/>
            <a:ext cx="4915668" cy="554037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600" b="1" i="0" spc="-60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FC5F224-1832-C746-B97B-6560418E05F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37627" y="2008682"/>
            <a:ext cx="5609730" cy="3837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5A19-9295-404F-A67A-EC7226D6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0A366-8B8C-B149-A1B1-0A001F69D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09B94-7F79-FA47-8530-3749E8D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7A41C-68CC-B34E-9DE6-5FF4E2A7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148" y="6356350"/>
            <a:ext cx="27432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9BA77-EC16-0543-B567-5378DC7A5E40}"/>
              </a:ext>
            </a:extLst>
          </p:cNvPr>
          <p:cNvSpPr/>
          <p:nvPr userDrawn="1"/>
        </p:nvSpPr>
        <p:spPr>
          <a:xfrm>
            <a:off x="0" y="0"/>
            <a:ext cx="12192000" cy="1469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988E5-1AEB-2B49-B079-0E54CF7D3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18" y="56745"/>
            <a:ext cx="10515600" cy="1325563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13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55892E-B2F0-3F49-BFAC-A39B8C572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5000"/>
          </a:blip>
          <a:srcRect r="145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EF99EE-B198-0140-A182-E8B4196CDB75}"/>
              </a:ext>
            </a:extLst>
          </p:cNvPr>
          <p:cNvSpPr/>
          <p:nvPr userDrawn="1"/>
        </p:nvSpPr>
        <p:spPr>
          <a:xfrm>
            <a:off x="1" y="0"/>
            <a:ext cx="1167733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F4B68-C667-4243-8214-42C14AB8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7561-AE0A-B14C-A0BA-F86BC1941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8E43B-8B88-0848-B3F8-7F97B4E1F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BA68A8-FF28-5446-A4B3-6E66A285E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SIPCMContentMarking" descr="{&quot;HashCode&quot;:-1348403003,&quot;Placement&quot;:&quot;Footer&quot;}">
            <a:extLst>
              <a:ext uri="{FF2B5EF4-FFF2-40B4-BE49-F238E27FC236}">
                <a16:creationId xmlns:a16="http://schemas.microsoft.com/office/drawing/2014/main" id="{FA30F12C-AE48-4BF2-B617-9940476C547D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34487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00" baseline="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D50AA5-21F6-DD42-8D5F-67025E440A70}"/>
              </a:ext>
            </a:extLst>
          </p:cNvPr>
          <p:cNvSpPr/>
          <p:nvPr/>
        </p:nvSpPr>
        <p:spPr>
          <a:xfrm>
            <a:off x="0" y="2308941"/>
            <a:ext cx="12191999" cy="3037115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0E4CF-B760-7043-BAB8-2DD4CE31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577" y="2281763"/>
            <a:ext cx="11387526" cy="954822"/>
          </a:xfrm>
        </p:spPr>
        <p:txBody>
          <a:bodyPr>
            <a:noAutofit/>
          </a:bodyPr>
          <a:lstStyle/>
          <a:p>
            <a:pPr algn="l"/>
            <a:r>
              <a:rPr lang="en-US" sz="5400" spc="-120" dirty="0">
                <a:solidFill>
                  <a:schemeClr val="bg1"/>
                </a:solidFill>
              </a:rPr>
              <a:t>THOUGHT LEADERSHIP SPONSORSHIP</a:t>
            </a:r>
            <a:endParaRPr lang="en-US" sz="5400" b="1" spc="-12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B96FB-D411-A343-BF0C-497637BAA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77" y="3139414"/>
            <a:ext cx="6602890" cy="1674086"/>
          </a:xfrm>
        </p:spPr>
        <p:txBody>
          <a:bodyPr>
            <a:noAutofit/>
          </a:bodyPr>
          <a:lstStyle/>
          <a:p>
            <a:pPr algn="l"/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jump on the competition. </a:t>
            </a:r>
          </a:p>
          <a:p>
            <a:pPr algn="l"/>
            <a:r>
              <a:rPr lang="en-US" sz="2000" spc="-40" dirty="0">
                <a:solidFill>
                  <a:schemeClr val="bg1"/>
                </a:solidFill>
              </a:rPr>
              <a:t>Maximize your company’s event exposure via thought leadership programs designed to showcase your products and services, expand brand awareness and drive qualified lead capture. </a:t>
            </a:r>
          </a:p>
          <a:p>
            <a:pPr algn="l"/>
            <a:r>
              <a:rPr lang="en-US" sz="2000" spc="-40" dirty="0">
                <a:solidFill>
                  <a:schemeClr val="bg1"/>
                </a:solidFill>
              </a:rPr>
              <a:t>Anaheim 2021</a:t>
            </a:r>
            <a:endParaRPr lang="en-US" sz="2000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1FA26F2-6CE4-5045-A9BA-D9304951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47DC9-3D92-4B8F-8E3D-148C5F98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8" y="136525"/>
            <a:ext cx="1624738" cy="64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8281E-39E8-4BE8-A3D6-DBEF2C8A8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359" y="172292"/>
            <a:ext cx="1943977" cy="445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3F8014-31DA-46BC-AB4E-F9FD52F2A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809" y="172292"/>
            <a:ext cx="1163949" cy="623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3F2-0ABC-4D43-9FDA-E31AC0F7B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231" y="193096"/>
            <a:ext cx="1269299" cy="531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DE9C95-A881-44BF-B023-360598E1A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003" y="171183"/>
            <a:ext cx="1612569" cy="5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4" t="22090" r="9508" b="2056"/>
          <a:stretch/>
        </p:blipFill>
        <p:spPr>
          <a:xfrm>
            <a:off x="6184074" y="5336499"/>
            <a:ext cx="6287740" cy="158146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spc="-50" dirty="0"/>
              <a:t>TECH THEATER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7554" y="669332"/>
            <a:ext cx="6091562" cy="554037"/>
          </a:xfrm>
        </p:spPr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$4,000 or $2,600 without video</a:t>
            </a:r>
          </a:p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174E5-7C0E-44B3-BAE7-671E54A73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074" y="1610437"/>
            <a:ext cx="5580296" cy="453523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All</a:t>
            </a:r>
            <a:r>
              <a:rPr lang="en-US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b="1" dirty="0"/>
              <a:t>Tech Theater with videos will be hosted on the Supplier Directory of your choice: </a:t>
            </a:r>
            <a:r>
              <a:rPr lang="en-US" sz="5600" b="1" dirty="0" err="1"/>
              <a:t>Qmed</a:t>
            </a:r>
            <a:r>
              <a:rPr lang="en-US" sz="5600" b="1" dirty="0"/>
              <a:t>, Design News, or Packaging Digest.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Your video can be viewed from the directory’s online video library or directly from within your company’s directory listing.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b="1" dirty="0"/>
              <a:t>All video content can be accessed via a landing page to allow for lead capture.     </a:t>
            </a:r>
            <a:r>
              <a:rPr lang="en-US" sz="4900" b="1" dirty="0"/>
              <a:t>    </a:t>
            </a:r>
            <a:r>
              <a:rPr lang="en-US" sz="4900" dirty="0"/>
              <a:t>     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534FA-88B2-4E69-933D-588733AFA83D}"/>
              </a:ext>
            </a:extLst>
          </p:cNvPr>
          <p:cNvSpPr txBox="1"/>
          <p:nvPr/>
        </p:nvSpPr>
        <p:spPr>
          <a:xfrm>
            <a:off x="427630" y="1610437"/>
            <a:ext cx="53499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 Theater Deliverables: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Pre-Event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Presentation title, abstract, and speaker’s bio and photo promoted on the event website and event mobile app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Onsite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45-minute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speaking slot, plus 5 minute prep and 10 minute Q&amp;A.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Presentation promoted in show guide and onsite signage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Training and/or sales literature placed on attendee seats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Post-Event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Professionally recorded and edited video of presentation – You receive a link to the video asset, and your video will be housed on your choice of digital supplier directory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Contact information of session attendees provided post event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Access to online leads/video downloads post event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7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870D-E41C-8D4E-8FEA-318B1E21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1" y="1616765"/>
            <a:ext cx="7675205" cy="4982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Address an elite, hand picked audience based on job title and function with this 60-minute speaking slot. It’s the ideal combination of formal education and casual interaction. UBM handles the venue, menu, and guest list – you bring your expertise!</a:t>
            </a:r>
          </a:p>
          <a:p>
            <a:pPr marL="0" indent="0">
              <a:buNone/>
            </a:pPr>
            <a:r>
              <a:rPr lang="en-US" dirty="0"/>
              <a:t>Average audience size = 80-100 attendees. </a:t>
            </a:r>
          </a:p>
          <a:p>
            <a:pPr marL="0" indent="0">
              <a:buNone/>
            </a:pPr>
            <a:r>
              <a:rPr lang="en-US" sz="1900" dirty="0"/>
              <a:t>Package includes:</a:t>
            </a:r>
          </a:p>
          <a:p>
            <a:pPr lvl="1"/>
            <a:r>
              <a:rPr lang="en-US" sz="1900" dirty="0"/>
              <a:t>15-minute pre-session demo/room prep and 60 minute presentation</a:t>
            </a:r>
          </a:p>
          <a:p>
            <a:pPr lvl="1"/>
            <a:r>
              <a:rPr lang="en-US" sz="1900" dirty="0"/>
              <a:t>Presentations promoted via onsite signage, event website and mobile app</a:t>
            </a:r>
          </a:p>
          <a:p>
            <a:pPr lvl="1"/>
            <a:r>
              <a:rPr lang="en-US" sz="1900" dirty="0"/>
              <a:t>Contact information of session attendees provided post event</a:t>
            </a:r>
          </a:p>
          <a:p>
            <a:pPr lvl="1"/>
            <a:r>
              <a:rPr lang="en-US" sz="1900" dirty="0"/>
              <a:t>Distribution of training and sales collateral</a:t>
            </a:r>
          </a:p>
          <a:p>
            <a:pPr lvl="1"/>
            <a:r>
              <a:rPr lang="en-US" sz="1900" dirty="0"/>
              <a:t>Lunch for up to 85 participants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spc="-50" dirty="0"/>
              <a:t>LUNCH &amp; LEARN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$15,000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93A35-5F0C-4A8C-96B7-93F37C0D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77" y="1790975"/>
            <a:ext cx="4255822" cy="35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3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spc="-50" dirty="0"/>
              <a:t>SMART MANUFACTURING INNOVATION SUMMIT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dirty="0"/>
              <a:t>$6500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B09DC1-7442-4D90-959A-DAC89FF84B7E}"/>
              </a:ext>
            </a:extLst>
          </p:cNvPr>
          <p:cNvSpPr txBox="1">
            <a:spLocks/>
          </p:cNvSpPr>
          <p:nvPr/>
        </p:nvSpPr>
        <p:spPr>
          <a:xfrm>
            <a:off x="299804" y="1661129"/>
            <a:ext cx="5066676" cy="5060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56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500" dirty="0">
                <a:ea typeface="Calibri"/>
                <a:cs typeface="Times New Roman"/>
              </a:rPr>
              <a:t>Sponsorship delivers branding and lead generation among influential conference delegates and includes: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ea typeface="Calibri"/>
                <a:cs typeface="Times New Roman"/>
              </a:rPr>
              <a:t>Contact information of </a:t>
            </a:r>
            <a:r>
              <a:rPr lang="en-US" sz="4500" b="1" dirty="0">
                <a:ea typeface="Calibri"/>
                <a:cs typeface="Times New Roman"/>
              </a:rPr>
              <a:t>all</a:t>
            </a:r>
            <a:r>
              <a:rPr lang="en-US" sz="4500" dirty="0">
                <a:ea typeface="Calibri"/>
                <a:cs typeface="Times New Roman"/>
              </a:rPr>
              <a:t> conference attendees provided post-event 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ea typeface="Calibri"/>
                <a:cs typeface="Times New Roman"/>
              </a:rPr>
              <a:t>Company logo on signage outside the session room and on holding screens in session rooms 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ea typeface="Calibri"/>
                <a:cs typeface="Times New Roman"/>
              </a:rPr>
              <a:t>Training and/or sales literature available to conference attendees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ea typeface="Calibri"/>
                <a:cs typeface="Times New Roman"/>
              </a:rPr>
              <a:t>Lead capture of all Smart Manufacturing session attendees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ea typeface="Calibri"/>
                <a:cs typeface="Times New Roman"/>
              </a:rPr>
              <a:t>One All Access Conference Pass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45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500" dirty="0">
                <a:ea typeface="Calibri"/>
                <a:cs typeface="Times New Roman"/>
              </a:rPr>
              <a:t>Price: $4000 for sponsorship across all three days.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5600" dirty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5600" dirty="0">
              <a:ea typeface="Calibri"/>
              <a:cs typeface="Times New Roman"/>
            </a:endParaRP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27448-E55F-4177-B696-DC03AA52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66" y="1616159"/>
            <a:ext cx="5572508" cy="2554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F414B-4A05-4C45-893C-73C263167B4A}"/>
              </a:ext>
            </a:extLst>
          </p:cNvPr>
          <p:cNvSpPr txBox="1"/>
          <p:nvPr/>
        </p:nvSpPr>
        <p:spPr>
          <a:xfrm flipH="1">
            <a:off x="5728741" y="4214785"/>
            <a:ext cx="623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Demonstrate your expertise by delivering thought leadership on the Smart Manufacturing agenda! 2 speaking slots available.  11AM – 12PM on Tuesday or Wednesday.  $2500 per speaking slot and includes promotion and lead capture.</a:t>
            </a:r>
          </a:p>
        </p:txBody>
      </p:sp>
    </p:spTree>
    <p:extLst>
      <p:ext uri="{BB962C8B-B14F-4D97-AF65-F5344CB8AC3E}">
        <p14:creationId xmlns:p14="http://schemas.microsoft.com/office/powerpoint/2010/main" val="217084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spc="-50" dirty="0"/>
              <a:t>3D PRINTING INNOVATION SUMMIT</a:t>
            </a:r>
            <a:br>
              <a:rPr lang="en-US" spc="-50" dirty="0"/>
            </a:br>
            <a:r>
              <a:rPr lang="en-US" spc="-50" dirty="0"/>
              <a:t>CONFERENCE SPONSORSHIP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Sponsorship: $6500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B09DC1-7442-4D90-959A-DAC89FF84B7E}"/>
              </a:ext>
            </a:extLst>
          </p:cNvPr>
          <p:cNvSpPr txBox="1">
            <a:spLocks/>
          </p:cNvSpPr>
          <p:nvPr/>
        </p:nvSpPr>
        <p:spPr>
          <a:xfrm>
            <a:off x="488569" y="2675540"/>
            <a:ext cx="6437526" cy="2720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Sponsorship Includes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On-Site:</a:t>
            </a:r>
          </a:p>
          <a:p>
            <a:pPr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Company logo on all 3D Printing conference signage and on holding screens in session room</a:t>
            </a:r>
          </a:p>
          <a:p>
            <a:pPr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Training/Sales Literature seat drop </a:t>
            </a:r>
          </a:p>
          <a:p>
            <a:pPr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Two All Access Conference Passes</a:t>
            </a:r>
            <a:endParaRPr lang="en-US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Post-Event:</a:t>
            </a:r>
          </a:p>
          <a:p>
            <a:pPr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Full list of 3DP conference attendees with name, title, company, e-mail, phone and address uploaded to Excel and e-mailed one week post event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C8FFD-3E51-43D7-8EE0-F2DD6CF46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437" y="3978672"/>
            <a:ext cx="2276475" cy="200977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02BB1-3B16-404B-BB54-C82D7071E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150" y="1649297"/>
            <a:ext cx="2857500" cy="16002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F42441-4DE6-46EF-AC95-3F066AE90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885" y="2810374"/>
            <a:ext cx="2466975" cy="184785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9D979-3896-43C3-B2FB-25EFBEF37F99}"/>
              </a:ext>
            </a:extLst>
          </p:cNvPr>
          <p:cNvSpPr txBox="1"/>
          <p:nvPr/>
        </p:nvSpPr>
        <p:spPr>
          <a:xfrm>
            <a:off x="470152" y="1739133"/>
            <a:ext cx="7541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must for engineering professionals working in the additive manufacturing space, this three-day conference will cover 3D printing with metal, the use of 3D printing in the medical arena, new technologies and materials, and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96283-DBBD-474A-8EAD-ACAB2A87AF61}"/>
              </a:ext>
            </a:extLst>
          </p:cNvPr>
          <p:cNvSpPr txBox="1"/>
          <p:nvPr/>
        </p:nvSpPr>
        <p:spPr>
          <a:xfrm flipH="1">
            <a:off x="488567" y="5322379"/>
            <a:ext cx="717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Demonstrate your expertise by delivering thought leadership on the 3D Printing agenda! 2 speaking slots available.  11AM – 12PM on Tuesday or Wednesday.  $2500 per speaking slot and includes promotion and lead capture.</a:t>
            </a:r>
          </a:p>
        </p:txBody>
      </p:sp>
    </p:spTree>
    <p:extLst>
      <p:ext uri="{BB962C8B-B14F-4D97-AF65-F5344CB8AC3E}">
        <p14:creationId xmlns:p14="http://schemas.microsoft.com/office/powerpoint/2010/main" val="285125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870D-E41C-8D4E-8FEA-318B1E21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1" y="1616765"/>
            <a:ext cx="7675205" cy="498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Are you looking to differentiate your offerings from the competition via thought leadership?</a:t>
            </a:r>
          </a:p>
          <a:p>
            <a:pPr marL="0" indent="0">
              <a:buNone/>
            </a:pPr>
            <a:r>
              <a:rPr lang="en-US" sz="1800" dirty="0"/>
              <a:t>Host a custom speaking program at the conference level and demonstrate your expertise in your field.  Build relationships with influential decision makers in an intimate setting where you drive the discussion.</a:t>
            </a:r>
          </a:p>
          <a:p>
            <a:pPr lvl="1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9DFD92-0738-A844-901B-3C8408BD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8A8-FF28-5446-A4B3-6E66A285E8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1E6C-2761-CB4E-AA05-204919D9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36525"/>
            <a:ext cx="10515600" cy="1253813"/>
          </a:xfrm>
        </p:spPr>
        <p:txBody>
          <a:bodyPr/>
          <a:lstStyle/>
          <a:p>
            <a:r>
              <a:rPr lang="en-US" spc="-50" dirty="0"/>
              <a:t>CUSTOM SPEAKING PROGRAMS</a:t>
            </a:r>
            <a:endParaRPr lang="en-US" b="1" spc="-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92114-53EF-0142-ADEC-8D62AE94E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Pricing Varies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F00E-DA19-2E4D-BB04-420869F78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4" t="22090" r="9508" b="2056"/>
          <a:stretch/>
        </p:blipFill>
        <p:spPr>
          <a:xfrm>
            <a:off x="6184074" y="5291528"/>
            <a:ext cx="6287740" cy="158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93A35-5F0C-4A8C-96B7-93F37C0D5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777" y="1790975"/>
            <a:ext cx="4255822" cy="35412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264711-81EA-45F9-B301-36F7C7AD3EE4}"/>
              </a:ext>
            </a:extLst>
          </p:cNvPr>
          <p:cNvSpPr txBox="1"/>
          <p:nvPr/>
        </p:nvSpPr>
        <p:spPr>
          <a:xfrm>
            <a:off x="279441" y="3429000"/>
            <a:ext cx="62877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Your content promoted under the Education tab on the event website and in the printed show guide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Custom Email invitation to select Expo attendees – you will receive the full RSVP list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Full Contact information of workshop attendees, provided post-event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Full Page Ad in the official Show Directory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Logo in Show Directory and onsite signage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Training and/or sales literature on attendee seats in workshop room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Speaker Badges and Two (2) All Access Conference Passes for Half-Day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r>
              <a:rPr lang="en-US" sz="1600" dirty="0"/>
              <a:t> </a:t>
            </a:r>
            <a:r>
              <a:rPr lang="en-US" dirty="0"/>
              <a:t>$7,995 for one hour, 15,500 for half-day, $21,000 for full-day</a:t>
            </a:r>
          </a:p>
        </p:txBody>
      </p:sp>
    </p:spTree>
    <p:extLst>
      <p:ext uri="{BB962C8B-B14F-4D97-AF65-F5344CB8AC3E}">
        <p14:creationId xmlns:p14="http://schemas.microsoft.com/office/powerpoint/2010/main" val="187693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616BBF2316344B190A9EB82051D71" ma:contentTypeVersion="12" ma:contentTypeDescription="Create a new document." ma:contentTypeScope="" ma:versionID="a38d2f52c15f165019cb72d27f1c849f">
  <xsd:schema xmlns:xsd="http://www.w3.org/2001/XMLSchema" xmlns:xs="http://www.w3.org/2001/XMLSchema" xmlns:p="http://schemas.microsoft.com/office/2006/metadata/properties" xmlns:ns2="37d6ae1e-a5d4-4376-8c23-48f7f805d9ba" xmlns:ns3="a1d9dcf0-ea05-4c60-9dfc-1593bab61ef8" targetNamespace="http://schemas.microsoft.com/office/2006/metadata/properties" ma:root="true" ma:fieldsID="293d7dc4a6caa75d7ceb3e4b7aed497f" ns2:_="" ns3:_="">
    <xsd:import namespace="37d6ae1e-a5d4-4376-8c23-48f7f805d9ba"/>
    <xsd:import namespace="a1d9dcf0-ea05-4c60-9dfc-1593bab61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6ae1e-a5d4-4376-8c23-48f7f805d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9dcf0-ea05-4c60-9dfc-1593bab61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5072C8-300E-4109-9E84-8B6CB76B85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61FFD-0369-4FC7-B683-C904123354EB}"/>
</file>

<file path=customXml/itemProps3.xml><?xml version="1.0" encoding="utf-8"?>
<ds:datastoreItem xmlns:ds="http://schemas.openxmlformats.org/officeDocument/2006/customXml" ds:itemID="{E5D9B091-D8A0-424A-916A-E89043D31F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18354</TotalTime>
  <Words>736</Words>
  <Application>Microsoft Office PowerPoint</Application>
  <PresentationFormat>Widescreen</PresentationFormat>
  <Paragraphs>80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Rockwell</vt:lpstr>
      <vt:lpstr>Wingdings</vt:lpstr>
      <vt:lpstr>Office Theme</vt:lpstr>
      <vt:lpstr>THOUGHT LEADERSHIP SPONSORSHIP</vt:lpstr>
      <vt:lpstr>TECH THEATER</vt:lpstr>
      <vt:lpstr>LUNCH &amp; LEARN</vt:lpstr>
      <vt:lpstr>SMART MANUFACTURING INNOVATION SUMMIT</vt:lpstr>
      <vt:lpstr>3D PRINTING INNOVATION SUMMIT CONFERENCE SPONSORSHIP</vt:lpstr>
      <vt:lpstr>CUSTOM SPEAKING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Cassa</dc:creator>
  <cp:lastModifiedBy>Mclinden, Hayley</cp:lastModifiedBy>
  <cp:revision>184</cp:revision>
  <dcterms:created xsi:type="dcterms:W3CDTF">2018-04-18T20:30:07Z</dcterms:created>
  <dcterms:modified xsi:type="dcterms:W3CDTF">2020-11-30T23:38:13Z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colleen.sepich@informa.com</vt:lpwstr>
  </property>
  <property fmtid="{D5CDD505-2E9C-101B-9397-08002B2CF9AE}" pid="5" name="MSIP_Label_181c070e-054b-4d1c-ba4c-fc70b099192e_SetDate">
    <vt:lpwstr>2019-09-18T21:34:45.7731818Z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63ed33fb-0fb8-48db-9d25-1a28fe645e34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colleen.sepich@informa.com</vt:lpwstr>
  </property>
  <property fmtid="{D5CDD505-2E9C-101B-9397-08002B2CF9AE}" pid="13" name="MSIP_Label_2bbab825-a111-45e4-86a1-18cee0005896_SetDate">
    <vt:lpwstr>2019-09-18T21:34:45.7731818Z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63ed33fb-0fb8-48db-9d25-1a28fe645e34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0x0101000BF616BBF2316344B190A9EB82051D71</vt:lpwstr>
  </property>
</Properties>
</file>