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13" r:id="rId5"/>
    <p:sldId id="257" r:id="rId6"/>
    <p:sldId id="305" r:id="rId7"/>
    <p:sldId id="312" r:id="rId8"/>
    <p:sldId id="263" r:id="rId9"/>
    <p:sldId id="292" r:id="rId10"/>
    <p:sldId id="294" r:id="rId11"/>
    <p:sldId id="276" r:id="rId12"/>
    <p:sldId id="308" r:id="rId13"/>
    <p:sldId id="324" r:id="rId14"/>
    <p:sldId id="301" r:id="rId15"/>
    <p:sldId id="309" r:id="rId16"/>
    <p:sldId id="285" r:id="rId17"/>
    <p:sldId id="283" r:id="rId18"/>
    <p:sldId id="323" r:id="rId19"/>
    <p:sldId id="272" r:id="rId20"/>
    <p:sldId id="307" r:id="rId21"/>
    <p:sldId id="274" r:id="rId22"/>
    <p:sldId id="296" r:id="rId23"/>
    <p:sldId id="3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C84CC"/>
    <a:srgbClr val="F69B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49"/>
    <p:restoredTop sz="94643"/>
  </p:normalViewPr>
  <p:slideViewPr>
    <p:cSldViewPr snapToGrid="0" snapToObjects="1">
      <p:cViewPr varScale="1">
        <p:scale>
          <a:sx n="104" d="100"/>
          <a:sy n="104" d="100"/>
        </p:scale>
        <p:origin x="38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8D978-29F4-41E1-B4EE-5CB94A4D8566}"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US"/>
        </a:p>
      </dgm:t>
    </dgm:pt>
    <dgm:pt modelId="{66843E60-1785-4E5A-8686-D7ED96E51374}">
      <dgm:prSet/>
      <dgm:spPr/>
      <dgm:t>
        <a:bodyPr/>
        <a:lstStyle/>
        <a:p>
          <a:r>
            <a:rPr lang="en-US" b="1" i="0" dirty="0"/>
            <a:t>Lead Retrieval App </a:t>
          </a:r>
        </a:p>
        <a:p>
          <a:r>
            <a:rPr lang="en-US" b="0" i="0" dirty="0"/>
            <a:t>Receive three lead retrieval license activations for the onsite Lead Retrieval app.  </a:t>
          </a:r>
          <a:endParaRPr lang="en-US" dirty="0"/>
        </a:p>
      </dgm:t>
    </dgm:pt>
    <dgm:pt modelId="{686788CF-C561-4090-89A1-5828911922A8}" type="parTrans" cxnId="{20339938-D6E8-426C-A28C-547E08454E6C}">
      <dgm:prSet/>
      <dgm:spPr/>
      <dgm:t>
        <a:bodyPr/>
        <a:lstStyle/>
        <a:p>
          <a:endParaRPr lang="en-US"/>
        </a:p>
      </dgm:t>
    </dgm:pt>
    <dgm:pt modelId="{CD035EEC-6EE6-4F09-B22F-4C7EDCC35C66}" type="sibTrans" cxnId="{20339938-D6E8-426C-A28C-547E08454E6C}">
      <dgm:prSet/>
      <dgm:spPr/>
      <dgm:t>
        <a:bodyPr/>
        <a:lstStyle/>
        <a:p>
          <a:endParaRPr lang="en-US"/>
        </a:p>
      </dgm:t>
    </dgm:pt>
    <dgm:pt modelId="{DECF6F94-0119-490E-BE80-2A05A6DC5016}">
      <dgm:prSet/>
      <dgm:spPr/>
      <dgm:t>
        <a:bodyPr/>
        <a:lstStyle/>
        <a:p>
          <a:r>
            <a:rPr lang="en-US" b="1" i="0" dirty="0"/>
            <a:t>Access to Online Leads </a:t>
          </a:r>
        </a:p>
        <a:p>
          <a:r>
            <a:rPr lang="en-US" b="0" i="0" dirty="0"/>
            <a:t>Upgraded listings will receive name, job title, company and e-mail addresses of attendees seeking to meet with you.</a:t>
          </a:r>
          <a:endParaRPr lang="en-US" dirty="0"/>
        </a:p>
      </dgm:t>
    </dgm:pt>
    <dgm:pt modelId="{44163FEB-ED0B-4962-97E4-4E05638406AE}" type="parTrans" cxnId="{3FB424E2-86AC-454B-B746-DCD33295B7E8}">
      <dgm:prSet/>
      <dgm:spPr/>
      <dgm:t>
        <a:bodyPr/>
        <a:lstStyle/>
        <a:p>
          <a:endParaRPr lang="en-US"/>
        </a:p>
      </dgm:t>
    </dgm:pt>
    <dgm:pt modelId="{1187DC7C-FC31-45D6-AA17-2F6EAF7CD15F}" type="sibTrans" cxnId="{3FB424E2-86AC-454B-B746-DCD33295B7E8}">
      <dgm:prSet/>
      <dgm:spPr/>
      <dgm:t>
        <a:bodyPr/>
        <a:lstStyle/>
        <a:p>
          <a:endParaRPr lang="en-US"/>
        </a:p>
      </dgm:t>
    </dgm:pt>
    <dgm:pt modelId="{B8D4B880-2F8B-47A7-B4BB-0C7E7FCD06F9}">
      <dgm:prSet/>
      <dgm:spPr/>
      <dgm:t>
        <a:bodyPr/>
        <a:lstStyle/>
        <a:p>
          <a:r>
            <a:rPr lang="en-US" b="1" i="0" dirty="0"/>
            <a:t>Priority Placement on Online Search Results </a:t>
          </a:r>
          <a:endParaRPr lang="en-US" b="0" i="0" dirty="0"/>
        </a:p>
        <a:p>
          <a:r>
            <a:rPr lang="en-US" b="0" i="0" dirty="0"/>
            <a:t>Your listing receives priority placement on all online searches that match your product category and keywords.</a:t>
          </a:r>
          <a:endParaRPr lang="en-US" dirty="0"/>
        </a:p>
      </dgm:t>
    </dgm:pt>
    <dgm:pt modelId="{F67A4782-E2BA-41F3-99A0-DADCD5893ED6}" type="parTrans" cxnId="{EAA097AB-41BF-4AEB-88B6-48B9AEEE1C6A}">
      <dgm:prSet/>
      <dgm:spPr/>
      <dgm:t>
        <a:bodyPr/>
        <a:lstStyle/>
        <a:p>
          <a:endParaRPr lang="en-US"/>
        </a:p>
      </dgm:t>
    </dgm:pt>
    <dgm:pt modelId="{770455BF-C223-425E-BB44-51DB493C0BCB}" type="sibTrans" cxnId="{EAA097AB-41BF-4AEB-88B6-48B9AEEE1C6A}">
      <dgm:prSet/>
      <dgm:spPr/>
      <dgm:t>
        <a:bodyPr/>
        <a:lstStyle/>
        <a:p>
          <a:endParaRPr lang="en-US"/>
        </a:p>
      </dgm:t>
    </dgm:pt>
    <dgm:pt modelId="{9ED0BEDD-3882-4942-BCB9-0250928245AF}" type="pres">
      <dgm:prSet presAssocID="{D4C8D978-29F4-41E1-B4EE-5CB94A4D8566}" presName="linearFlow" presStyleCnt="0">
        <dgm:presLayoutVars>
          <dgm:dir/>
          <dgm:resizeHandles val="exact"/>
        </dgm:presLayoutVars>
      </dgm:prSet>
      <dgm:spPr/>
    </dgm:pt>
    <dgm:pt modelId="{279C4BDC-A250-445F-82E5-C88038A91BCF}" type="pres">
      <dgm:prSet presAssocID="{66843E60-1785-4E5A-8686-D7ED96E51374}" presName="composite" presStyleCnt="0"/>
      <dgm:spPr/>
    </dgm:pt>
    <dgm:pt modelId="{816E149A-128E-4B00-B027-1A37D1184D8B}" type="pres">
      <dgm:prSet presAssocID="{66843E60-1785-4E5A-8686-D7ED96E51374}"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siness Growth"/>
        </a:ext>
      </dgm:extLst>
    </dgm:pt>
    <dgm:pt modelId="{9646E265-0F40-440A-9C2D-A48697DD82C6}" type="pres">
      <dgm:prSet presAssocID="{66843E60-1785-4E5A-8686-D7ED96E51374}" presName="txShp" presStyleLbl="node1" presStyleIdx="0" presStyleCnt="3">
        <dgm:presLayoutVars>
          <dgm:bulletEnabled val="1"/>
        </dgm:presLayoutVars>
      </dgm:prSet>
      <dgm:spPr/>
    </dgm:pt>
    <dgm:pt modelId="{11BB5A98-7A8F-4087-8C71-D582F18D2AB3}" type="pres">
      <dgm:prSet presAssocID="{CD035EEC-6EE6-4F09-B22F-4C7EDCC35C66}" presName="spacing" presStyleCnt="0"/>
      <dgm:spPr/>
    </dgm:pt>
    <dgm:pt modelId="{734FEBBF-7670-4E41-B497-EA66315F8D95}" type="pres">
      <dgm:prSet presAssocID="{DECF6F94-0119-490E-BE80-2A05A6DC5016}" presName="composite" presStyleCnt="0"/>
      <dgm:spPr/>
    </dgm:pt>
    <dgm:pt modelId="{3B01D1B3-FE9E-4783-9745-3C5F8C53D019}" type="pres">
      <dgm:prSet presAssocID="{DECF6F94-0119-490E-BE80-2A05A6DC5016}"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mputer"/>
        </a:ext>
      </dgm:extLst>
    </dgm:pt>
    <dgm:pt modelId="{5BD39F40-A22D-4EB3-9300-8535A4F3D52E}" type="pres">
      <dgm:prSet presAssocID="{DECF6F94-0119-490E-BE80-2A05A6DC5016}" presName="txShp" presStyleLbl="node1" presStyleIdx="1" presStyleCnt="3">
        <dgm:presLayoutVars>
          <dgm:bulletEnabled val="1"/>
        </dgm:presLayoutVars>
      </dgm:prSet>
      <dgm:spPr/>
    </dgm:pt>
    <dgm:pt modelId="{0C26B458-5B31-4002-81EC-DE99E9F39085}" type="pres">
      <dgm:prSet presAssocID="{1187DC7C-FC31-45D6-AA17-2F6EAF7CD15F}" presName="spacing" presStyleCnt="0"/>
      <dgm:spPr/>
    </dgm:pt>
    <dgm:pt modelId="{53FDDA19-BE43-44D6-ACEC-ACDC36DB6DFE}" type="pres">
      <dgm:prSet presAssocID="{B8D4B880-2F8B-47A7-B4BB-0C7E7FCD06F9}" presName="composite" presStyleCnt="0"/>
      <dgm:spPr/>
    </dgm:pt>
    <dgm:pt modelId="{C30F3C36-E3C4-4095-92C5-6577FFA96BD9}" type="pres">
      <dgm:prSet presAssocID="{B8D4B880-2F8B-47A7-B4BB-0C7E7FCD06F9}"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llseye"/>
        </a:ext>
      </dgm:extLst>
    </dgm:pt>
    <dgm:pt modelId="{EFF99EE6-C7DA-49F7-8BBC-D298ED1FD74C}" type="pres">
      <dgm:prSet presAssocID="{B8D4B880-2F8B-47A7-B4BB-0C7E7FCD06F9}" presName="txShp" presStyleLbl="node1" presStyleIdx="2" presStyleCnt="3">
        <dgm:presLayoutVars>
          <dgm:bulletEnabled val="1"/>
        </dgm:presLayoutVars>
      </dgm:prSet>
      <dgm:spPr/>
    </dgm:pt>
  </dgm:ptLst>
  <dgm:cxnLst>
    <dgm:cxn modelId="{3D32B71F-EE42-4525-9F9E-D391EE85B72B}" type="presOf" srcId="{DECF6F94-0119-490E-BE80-2A05A6DC5016}" destId="{5BD39F40-A22D-4EB3-9300-8535A4F3D52E}" srcOrd="0" destOrd="0" presId="urn:microsoft.com/office/officeart/2005/8/layout/vList3"/>
    <dgm:cxn modelId="{8E9A7C25-A851-43CD-B02E-8CA9E23D8A97}" type="presOf" srcId="{B8D4B880-2F8B-47A7-B4BB-0C7E7FCD06F9}" destId="{EFF99EE6-C7DA-49F7-8BBC-D298ED1FD74C}" srcOrd="0" destOrd="0" presId="urn:microsoft.com/office/officeart/2005/8/layout/vList3"/>
    <dgm:cxn modelId="{20339938-D6E8-426C-A28C-547E08454E6C}" srcId="{D4C8D978-29F4-41E1-B4EE-5CB94A4D8566}" destId="{66843E60-1785-4E5A-8686-D7ED96E51374}" srcOrd="0" destOrd="0" parTransId="{686788CF-C561-4090-89A1-5828911922A8}" sibTransId="{CD035EEC-6EE6-4F09-B22F-4C7EDCC35C66}"/>
    <dgm:cxn modelId="{EAA097AB-41BF-4AEB-88B6-48B9AEEE1C6A}" srcId="{D4C8D978-29F4-41E1-B4EE-5CB94A4D8566}" destId="{B8D4B880-2F8B-47A7-B4BB-0C7E7FCD06F9}" srcOrd="2" destOrd="0" parTransId="{F67A4782-E2BA-41F3-99A0-DADCD5893ED6}" sibTransId="{770455BF-C223-425E-BB44-51DB493C0BCB}"/>
    <dgm:cxn modelId="{7D368CBF-DF67-4579-A4A4-252891290FA3}" type="presOf" srcId="{66843E60-1785-4E5A-8686-D7ED96E51374}" destId="{9646E265-0F40-440A-9C2D-A48697DD82C6}" srcOrd="0" destOrd="0" presId="urn:microsoft.com/office/officeart/2005/8/layout/vList3"/>
    <dgm:cxn modelId="{E2FC8CD4-6235-4EB4-8AA4-133D246F6924}" type="presOf" srcId="{D4C8D978-29F4-41E1-B4EE-5CB94A4D8566}" destId="{9ED0BEDD-3882-4942-BCB9-0250928245AF}" srcOrd="0" destOrd="0" presId="urn:microsoft.com/office/officeart/2005/8/layout/vList3"/>
    <dgm:cxn modelId="{3FB424E2-86AC-454B-B746-DCD33295B7E8}" srcId="{D4C8D978-29F4-41E1-B4EE-5CB94A4D8566}" destId="{DECF6F94-0119-490E-BE80-2A05A6DC5016}" srcOrd="1" destOrd="0" parTransId="{44163FEB-ED0B-4962-97E4-4E05638406AE}" sibTransId="{1187DC7C-FC31-45D6-AA17-2F6EAF7CD15F}"/>
    <dgm:cxn modelId="{210700FA-1B23-49F5-966E-4B7B2176FF93}" type="presParOf" srcId="{9ED0BEDD-3882-4942-BCB9-0250928245AF}" destId="{279C4BDC-A250-445F-82E5-C88038A91BCF}" srcOrd="0" destOrd="0" presId="urn:microsoft.com/office/officeart/2005/8/layout/vList3"/>
    <dgm:cxn modelId="{223DCFF6-8EA3-461C-BEF3-8970823E9C09}" type="presParOf" srcId="{279C4BDC-A250-445F-82E5-C88038A91BCF}" destId="{816E149A-128E-4B00-B027-1A37D1184D8B}" srcOrd="0" destOrd="0" presId="urn:microsoft.com/office/officeart/2005/8/layout/vList3"/>
    <dgm:cxn modelId="{3E41D18A-2C8D-44A1-BA00-22BAEC076075}" type="presParOf" srcId="{279C4BDC-A250-445F-82E5-C88038A91BCF}" destId="{9646E265-0F40-440A-9C2D-A48697DD82C6}" srcOrd="1" destOrd="0" presId="urn:microsoft.com/office/officeart/2005/8/layout/vList3"/>
    <dgm:cxn modelId="{B8A36CD5-979F-4BE2-9B19-17A97E2CBBA1}" type="presParOf" srcId="{9ED0BEDD-3882-4942-BCB9-0250928245AF}" destId="{11BB5A98-7A8F-4087-8C71-D582F18D2AB3}" srcOrd="1" destOrd="0" presId="urn:microsoft.com/office/officeart/2005/8/layout/vList3"/>
    <dgm:cxn modelId="{2184AFB2-1608-4E52-AF0A-1DA4240D9209}" type="presParOf" srcId="{9ED0BEDD-3882-4942-BCB9-0250928245AF}" destId="{734FEBBF-7670-4E41-B497-EA66315F8D95}" srcOrd="2" destOrd="0" presId="urn:microsoft.com/office/officeart/2005/8/layout/vList3"/>
    <dgm:cxn modelId="{4023326B-191E-4EBA-81EA-7A953C6CD2C3}" type="presParOf" srcId="{734FEBBF-7670-4E41-B497-EA66315F8D95}" destId="{3B01D1B3-FE9E-4783-9745-3C5F8C53D019}" srcOrd="0" destOrd="0" presId="urn:microsoft.com/office/officeart/2005/8/layout/vList3"/>
    <dgm:cxn modelId="{6AF29082-A72B-4400-B53F-10FD2C29DF59}" type="presParOf" srcId="{734FEBBF-7670-4E41-B497-EA66315F8D95}" destId="{5BD39F40-A22D-4EB3-9300-8535A4F3D52E}" srcOrd="1" destOrd="0" presId="urn:microsoft.com/office/officeart/2005/8/layout/vList3"/>
    <dgm:cxn modelId="{52F8FAD2-8D17-4A8E-951F-DDBD0E2778C3}" type="presParOf" srcId="{9ED0BEDD-3882-4942-BCB9-0250928245AF}" destId="{0C26B458-5B31-4002-81EC-DE99E9F39085}" srcOrd="3" destOrd="0" presId="urn:microsoft.com/office/officeart/2005/8/layout/vList3"/>
    <dgm:cxn modelId="{025E9CEE-28D3-4B26-8C9A-9FFBB0B9E4A2}" type="presParOf" srcId="{9ED0BEDD-3882-4942-BCB9-0250928245AF}" destId="{53FDDA19-BE43-44D6-ACEC-ACDC36DB6DFE}" srcOrd="4" destOrd="0" presId="urn:microsoft.com/office/officeart/2005/8/layout/vList3"/>
    <dgm:cxn modelId="{320E120C-3F0F-41D3-A481-FA1CE93815A3}" type="presParOf" srcId="{53FDDA19-BE43-44D6-ACEC-ACDC36DB6DFE}" destId="{C30F3C36-E3C4-4095-92C5-6577FFA96BD9}" srcOrd="0" destOrd="0" presId="urn:microsoft.com/office/officeart/2005/8/layout/vList3"/>
    <dgm:cxn modelId="{236DD04C-6121-4FFA-AAE5-F7971AE44DCE}" type="presParOf" srcId="{53FDDA19-BE43-44D6-ACEC-ACDC36DB6DFE}" destId="{EFF99EE6-C7DA-49F7-8BBC-D298ED1FD74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6E265-0F40-440A-9C2D-A48697DD82C6}">
      <dsp:nvSpPr>
        <dsp:cNvPr id="0" name=""/>
        <dsp:cNvSpPr/>
      </dsp:nvSpPr>
      <dsp:spPr>
        <a:xfrm rot="10800000">
          <a:off x="2327149" y="901"/>
          <a:ext cx="8033003" cy="121519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5868"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Lead Retrieval App </a:t>
          </a:r>
        </a:p>
        <a:p>
          <a:pPr marL="0" lvl="0" indent="0" algn="ctr" defTabSz="977900">
            <a:lnSpc>
              <a:spcPct val="90000"/>
            </a:lnSpc>
            <a:spcBef>
              <a:spcPct val="0"/>
            </a:spcBef>
            <a:spcAft>
              <a:spcPct val="35000"/>
            </a:spcAft>
            <a:buNone/>
          </a:pPr>
          <a:r>
            <a:rPr lang="en-US" sz="2200" b="0" i="0" kern="1200" dirty="0"/>
            <a:t>Receive three lead retrieval license activations for the onsite Lead Retrieval app.  </a:t>
          </a:r>
          <a:endParaRPr lang="en-US" sz="2200" kern="1200" dirty="0"/>
        </a:p>
      </dsp:txBody>
      <dsp:txXfrm rot="10800000">
        <a:off x="2630948" y="901"/>
        <a:ext cx="7729204" cy="1215195"/>
      </dsp:txXfrm>
    </dsp:sp>
    <dsp:sp modelId="{816E149A-128E-4B00-B027-1A37D1184D8B}">
      <dsp:nvSpPr>
        <dsp:cNvPr id="0" name=""/>
        <dsp:cNvSpPr/>
      </dsp:nvSpPr>
      <dsp:spPr>
        <a:xfrm>
          <a:off x="1719551" y="901"/>
          <a:ext cx="1215195" cy="121519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D39F40-A22D-4EB3-9300-8535A4F3D52E}">
      <dsp:nvSpPr>
        <dsp:cNvPr id="0" name=""/>
        <dsp:cNvSpPr/>
      </dsp:nvSpPr>
      <dsp:spPr>
        <a:xfrm rot="10800000">
          <a:off x="2327149" y="1538296"/>
          <a:ext cx="8033003" cy="121519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5868"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Access to Online Leads </a:t>
          </a:r>
        </a:p>
        <a:p>
          <a:pPr marL="0" lvl="0" indent="0" algn="ctr" defTabSz="977900">
            <a:lnSpc>
              <a:spcPct val="90000"/>
            </a:lnSpc>
            <a:spcBef>
              <a:spcPct val="0"/>
            </a:spcBef>
            <a:spcAft>
              <a:spcPct val="35000"/>
            </a:spcAft>
            <a:buNone/>
          </a:pPr>
          <a:r>
            <a:rPr lang="en-US" sz="2200" b="0" i="0" kern="1200" dirty="0"/>
            <a:t>Upgraded listings will receive name, job title, company and e-mail addresses of attendees seeking to meet with you.</a:t>
          </a:r>
          <a:endParaRPr lang="en-US" sz="2200" kern="1200" dirty="0"/>
        </a:p>
      </dsp:txBody>
      <dsp:txXfrm rot="10800000">
        <a:off x="2630948" y="1538296"/>
        <a:ext cx="7729204" cy="1215195"/>
      </dsp:txXfrm>
    </dsp:sp>
    <dsp:sp modelId="{3B01D1B3-FE9E-4783-9745-3C5F8C53D019}">
      <dsp:nvSpPr>
        <dsp:cNvPr id="0" name=""/>
        <dsp:cNvSpPr/>
      </dsp:nvSpPr>
      <dsp:spPr>
        <a:xfrm>
          <a:off x="1719551" y="1538296"/>
          <a:ext cx="1215195" cy="121519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F99EE6-C7DA-49F7-8BBC-D298ED1FD74C}">
      <dsp:nvSpPr>
        <dsp:cNvPr id="0" name=""/>
        <dsp:cNvSpPr/>
      </dsp:nvSpPr>
      <dsp:spPr>
        <a:xfrm rot="10800000">
          <a:off x="2327149" y="3075690"/>
          <a:ext cx="8033003" cy="121519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5868"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Priority Placement on Online Search Results </a:t>
          </a:r>
          <a:endParaRPr lang="en-US" sz="2200" b="0" i="0" kern="1200" dirty="0"/>
        </a:p>
        <a:p>
          <a:pPr marL="0" lvl="0" indent="0" algn="ctr" defTabSz="977900">
            <a:lnSpc>
              <a:spcPct val="90000"/>
            </a:lnSpc>
            <a:spcBef>
              <a:spcPct val="0"/>
            </a:spcBef>
            <a:spcAft>
              <a:spcPct val="35000"/>
            </a:spcAft>
            <a:buNone/>
          </a:pPr>
          <a:r>
            <a:rPr lang="en-US" sz="2200" b="0" i="0" kern="1200" dirty="0"/>
            <a:t>Your listing receives priority placement on all online searches that match your product category and keywords.</a:t>
          </a:r>
          <a:endParaRPr lang="en-US" sz="2200" kern="1200" dirty="0"/>
        </a:p>
      </dsp:txBody>
      <dsp:txXfrm rot="10800000">
        <a:off x="2630948" y="3075690"/>
        <a:ext cx="7729204" cy="1215195"/>
      </dsp:txXfrm>
    </dsp:sp>
    <dsp:sp modelId="{C30F3C36-E3C4-4095-92C5-6577FFA96BD9}">
      <dsp:nvSpPr>
        <dsp:cNvPr id="0" name=""/>
        <dsp:cNvSpPr/>
      </dsp:nvSpPr>
      <dsp:spPr>
        <a:xfrm>
          <a:off x="1719551" y="3075690"/>
          <a:ext cx="1215195" cy="121519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DBE4D-6B07-D54D-907D-CF7E8BF51336}" type="datetimeFigureOut">
              <a:rPr lang="en-US" smtClean="0"/>
              <a:t>11/30/2020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A0FF50-F323-1748-B3E3-25F4A519F8A2}" type="slidenum">
              <a:rPr lang="en-US" smtClean="0"/>
              <a:t>‹#›</a:t>
            </a:fld>
            <a:endParaRPr lang="en-US"/>
          </a:p>
        </p:txBody>
      </p:sp>
    </p:spTree>
    <p:extLst>
      <p:ext uri="{BB962C8B-B14F-4D97-AF65-F5344CB8AC3E}">
        <p14:creationId xmlns:p14="http://schemas.microsoft.com/office/powerpoint/2010/main" val="2715011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0FF50-F323-1748-B3E3-25F4A519F8A2}" type="slidenum">
              <a:rPr lang="en-US" smtClean="0"/>
              <a:t>1</a:t>
            </a:fld>
            <a:endParaRPr lang="en-US"/>
          </a:p>
        </p:txBody>
      </p:sp>
    </p:spTree>
    <p:extLst>
      <p:ext uri="{BB962C8B-B14F-4D97-AF65-F5344CB8AC3E}">
        <p14:creationId xmlns:p14="http://schemas.microsoft.com/office/powerpoint/2010/main" val="81151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0FF50-F323-1748-B3E3-25F4A519F8A2}" type="slidenum">
              <a:rPr lang="en-US" smtClean="0"/>
              <a:t>4</a:t>
            </a:fld>
            <a:endParaRPr lang="en-US"/>
          </a:p>
        </p:txBody>
      </p:sp>
    </p:spTree>
    <p:extLst>
      <p:ext uri="{BB962C8B-B14F-4D97-AF65-F5344CB8AC3E}">
        <p14:creationId xmlns:p14="http://schemas.microsoft.com/office/powerpoint/2010/main" val="296951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0FF50-F323-1748-B3E3-25F4A519F8A2}" type="slidenum">
              <a:rPr lang="en-US" smtClean="0"/>
              <a:t>8</a:t>
            </a:fld>
            <a:endParaRPr lang="en-US"/>
          </a:p>
        </p:txBody>
      </p:sp>
    </p:spTree>
    <p:extLst>
      <p:ext uri="{BB962C8B-B14F-4D97-AF65-F5344CB8AC3E}">
        <p14:creationId xmlns:p14="http://schemas.microsoft.com/office/powerpoint/2010/main" val="105695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A0FF50-F323-1748-B3E3-25F4A519F8A2}" type="slidenum">
              <a:rPr lang="en-US" smtClean="0"/>
              <a:t>12</a:t>
            </a:fld>
            <a:endParaRPr lang="en-US"/>
          </a:p>
        </p:txBody>
      </p:sp>
    </p:spTree>
    <p:extLst>
      <p:ext uri="{BB962C8B-B14F-4D97-AF65-F5344CB8AC3E}">
        <p14:creationId xmlns:p14="http://schemas.microsoft.com/office/powerpoint/2010/main" val="63852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91AA-8B7B-AA4D-897F-3CB99531C2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50C3D5-B1E8-1B4B-BF0B-59AA2AEB09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3A30A55-6126-1941-8822-17D0A486BE26}"/>
              </a:ext>
            </a:extLst>
          </p:cNvPr>
          <p:cNvSpPr>
            <a:spLocks noGrp="1"/>
          </p:cNvSpPr>
          <p:nvPr>
            <p:ph type="sldNum" sz="quarter" idx="12"/>
          </p:nvPr>
        </p:nvSpPr>
        <p:spPr>
          <a:xfrm>
            <a:off x="156148" y="6356350"/>
            <a:ext cx="2743200" cy="365125"/>
          </a:xfrm>
        </p:spPr>
        <p:txBody>
          <a:bodyPr/>
          <a:lstStyle>
            <a:lvl1pPr algn="l">
              <a:defRPr sz="1200">
                <a:solidFill>
                  <a:schemeClr val="tx1">
                    <a:lumMod val="75000"/>
                    <a:lumOff val="25000"/>
                  </a:schemeClr>
                </a:solidFill>
              </a:defRPr>
            </a:lvl1pPr>
          </a:lstStyle>
          <a:p>
            <a:fld id="{F7BA68A8-FF28-5446-A4B3-6E66A285E8B8}" type="slidenum">
              <a:rPr lang="en-US" smtClean="0"/>
              <a:pPr/>
              <a:t>‹#›</a:t>
            </a:fld>
            <a:endParaRPr lang="en-US"/>
          </a:p>
        </p:txBody>
      </p:sp>
    </p:spTree>
    <p:extLst>
      <p:ext uri="{BB962C8B-B14F-4D97-AF65-F5344CB8AC3E}">
        <p14:creationId xmlns:p14="http://schemas.microsoft.com/office/powerpoint/2010/main" val="821314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Tex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C14C9-9336-AD41-833F-5B8340E03F0B}"/>
              </a:ext>
            </a:extLst>
          </p:cNvPr>
          <p:cNvSpPr>
            <a:spLocks noGrp="1"/>
          </p:cNvSpPr>
          <p:nvPr>
            <p:ph idx="1"/>
          </p:nvPr>
        </p:nvSpPr>
        <p:spPr>
          <a:xfrm>
            <a:off x="519419" y="1993692"/>
            <a:ext cx="8410729" cy="3777522"/>
          </a:xfr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AC827CD-35E8-C549-9AF5-9F112A2662CE}"/>
              </a:ext>
            </a:extLst>
          </p:cNvPr>
          <p:cNvSpPr>
            <a:spLocks noGrp="1"/>
          </p:cNvSpPr>
          <p:nvPr>
            <p:ph type="sldNum" sz="quarter" idx="12"/>
          </p:nvPr>
        </p:nvSpPr>
        <p:spPr>
          <a:xfrm>
            <a:off x="126167" y="6356350"/>
            <a:ext cx="2743200" cy="365125"/>
          </a:xfrm>
        </p:spPr>
        <p:txBody>
          <a:bodyPr/>
          <a:lstStyle>
            <a:lvl1pPr algn="l">
              <a:defRPr sz="1200">
                <a:solidFill>
                  <a:schemeClr val="tx1">
                    <a:lumMod val="75000"/>
                    <a:lumOff val="25000"/>
                  </a:schemeClr>
                </a:solidFill>
              </a:defRPr>
            </a:lvl1pPr>
          </a:lstStyle>
          <a:p>
            <a:fld id="{F7BA68A8-FF28-5446-A4B3-6E66A285E8B8}" type="slidenum">
              <a:rPr lang="en-US" smtClean="0"/>
              <a:pPr/>
              <a:t>‹#›</a:t>
            </a:fld>
            <a:endParaRPr lang="en-US" dirty="0"/>
          </a:p>
        </p:txBody>
      </p:sp>
      <p:pic>
        <p:nvPicPr>
          <p:cNvPr id="7" name="Picture 6">
            <a:extLst>
              <a:ext uri="{FF2B5EF4-FFF2-40B4-BE49-F238E27FC236}">
                <a16:creationId xmlns:a16="http://schemas.microsoft.com/office/drawing/2014/main" id="{08CF6F97-10F2-AF46-BE21-90193BAA3844}"/>
              </a:ext>
            </a:extLst>
          </p:cNvPr>
          <p:cNvPicPr>
            <a:picLocks noChangeAspect="1"/>
          </p:cNvPicPr>
          <p:nvPr userDrawn="1"/>
        </p:nvPicPr>
        <p:blipFill rotWithShape="1">
          <a:blip r:embed="rId2"/>
          <a:srcRect l="9344" t="22090" r="9508" b="2056"/>
          <a:stretch/>
        </p:blipFill>
        <p:spPr>
          <a:xfrm>
            <a:off x="6189073" y="5291528"/>
            <a:ext cx="6287740" cy="1581462"/>
          </a:xfrm>
          <a:prstGeom prst="rect">
            <a:avLst/>
          </a:prstGeom>
        </p:spPr>
      </p:pic>
      <p:sp>
        <p:nvSpPr>
          <p:cNvPr id="8" name="Rectangle 7">
            <a:extLst>
              <a:ext uri="{FF2B5EF4-FFF2-40B4-BE49-F238E27FC236}">
                <a16:creationId xmlns:a16="http://schemas.microsoft.com/office/drawing/2014/main" id="{9D3E0851-A667-CC47-A555-175D9FC86B49}"/>
              </a:ext>
            </a:extLst>
          </p:cNvPr>
          <p:cNvSpPr/>
          <p:nvPr userDrawn="1"/>
        </p:nvSpPr>
        <p:spPr>
          <a:xfrm>
            <a:off x="0" y="0"/>
            <a:ext cx="12192000" cy="14690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CADCA-AE93-2C46-84C2-00E417AC8580}"/>
              </a:ext>
            </a:extLst>
          </p:cNvPr>
          <p:cNvSpPr>
            <a:spLocks noGrp="1"/>
          </p:cNvSpPr>
          <p:nvPr>
            <p:ph type="title" hasCustomPrompt="1"/>
          </p:nvPr>
        </p:nvSpPr>
        <p:spPr>
          <a:xfrm>
            <a:off x="519420" y="125284"/>
            <a:ext cx="10515600" cy="1253813"/>
          </a:xfrm>
        </p:spPr>
        <p:txBody>
          <a:bodyPr>
            <a:normAutofit/>
          </a:bodyPr>
          <a:lstStyle>
            <a:lvl1pPr>
              <a:defRPr sz="4000">
                <a:solidFill>
                  <a:schemeClr val="bg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E447545E-7353-2341-A6C5-3E2E01876DFE}"/>
              </a:ext>
            </a:extLst>
          </p:cNvPr>
          <p:cNvSpPr>
            <a:spLocks noGrp="1"/>
          </p:cNvSpPr>
          <p:nvPr>
            <p:ph type="body" sz="quarter" idx="13"/>
          </p:nvPr>
        </p:nvSpPr>
        <p:spPr>
          <a:xfrm>
            <a:off x="506353" y="5546283"/>
            <a:ext cx="3716885" cy="554037"/>
          </a:xfrm>
        </p:spPr>
        <p:txBody>
          <a:bodyPr>
            <a:noAutofit/>
          </a:bodyPr>
          <a:lstStyle>
            <a:lvl1pPr marL="0" indent="0">
              <a:buNone/>
              <a:defRPr sz="2400" b="1" i="1" spc="-60" baseline="0">
                <a:latin typeface="Arial" panose="020B0604020202020204" pitchFamily="34" charset="0"/>
                <a:cs typeface="Arial" panose="020B0604020202020204" pitchFamily="34" charset="0"/>
              </a:defRPr>
            </a:lvl1pPr>
            <a:lvl2pPr marL="457200" indent="0">
              <a:buNone/>
              <a:defRPr sz="2000" b="1" i="0">
                <a:latin typeface="Arial" panose="020B0604020202020204" pitchFamily="34" charset="0"/>
                <a:cs typeface="Arial" panose="020B0604020202020204" pitchFamily="34" charset="0"/>
              </a:defRPr>
            </a:lvl2pPr>
            <a:lvl3pPr marL="914400" indent="0">
              <a:buNone/>
              <a:defRPr sz="2000" b="1" i="0">
                <a:latin typeface="Arial" panose="020B0604020202020204" pitchFamily="34" charset="0"/>
                <a:cs typeface="Arial" panose="020B0604020202020204" pitchFamily="34" charset="0"/>
              </a:defRPr>
            </a:lvl3pPr>
            <a:lvl4pPr marL="1371600" indent="0">
              <a:buNone/>
              <a:defRPr sz="2000" b="1" i="0">
                <a:latin typeface="Arial" panose="020B0604020202020204" pitchFamily="34" charset="0"/>
                <a:cs typeface="Arial" panose="020B0604020202020204" pitchFamily="34" charset="0"/>
              </a:defRPr>
            </a:lvl4pPr>
            <a:lvl5pPr marL="1828800" indent="0">
              <a:buNone/>
              <a:defRPr sz="2000" b="1" i="0">
                <a:latin typeface="Arial" panose="020B0604020202020204" pitchFamily="34" charset="0"/>
                <a:cs typeface="Arial" panose="020B0604020202020204" pitchFamily="34" charset="0"/>
              </a:defRPr>
            </a:lvl5pPr>
          </a:lstStyle>
          <a:p>
            <a:pPr lvl="0"/>
            <a:r>
              <a:rPr lang="en-US" dirty="0"/>
              <a:t>Edit Master text styles</a:t>
            </a:r>
          </a:p>
        </p:txBody>
      </p:sp>
      <p:sp>
        <p:nvSpPr>
          <p:cNvPr id="12" name="Text Placeholder 10">
            <a:extLst>
              <a:ext uri="{FF2B5EF4-FFF2-40B4-BE49-F238E27FC236}">
                <a16:creationId xmlns:a16="http://schemas.microsoft.com/office/drawing/2014/main" id="{2447B28B-D106-F74A-A7B5-CFD4FE2E482E}"/>
              </a:ext>
            </a:extLst>
          </p:cNvPr>
          <p:cNvSpPr>
            <a:spLocks noGrp="1"/>
          </p:cNvSpPr>
          <p:nvPr>
            <p:ph type="body" sz="quarter" idx="14"/>
          </p:nvPr>
        </p:nvSpPr>
        <p:spPr>
          <a:xfrm>
            <a:off x="7222604" y="795570"/>
            <a:ext cx="4742046" cy="554037"/>
          </a:xfrm>
        </p:spPr>
        <p:txBody>
          <a:bodyPr>
            <a:noAutofit/>
          </a:bodyPr>
          <a:lstStyle>
            <a:lvl1pPr marL="0" indent="0" algn="r">
              <a:spcBef>
                <a:spcPts val="0"/>
              </a:spcBef>
              <a:buNone/>
              <a:defRPr sz="3600" b="1" i="0" spc="-60" baseline="0">
                <a:solidFill>
                  <a:schemeClr val="bg1"/>
                </a:solidFill>
                <a:latin typeface="Arial Narrow" panose="020B0604020202020204" pitchFamily="34" charset="0"/>
                <a:cs typeface="Arial Narrow" panose="020B0604020202020204" pitchFamily="34" charset="0"/>
              </a:defRPr>
            </a:lvl1pPr>
            <a:lvl2pPr marL="457200" indent="0">
              <a:buNone/>
              <a:defRPr sz="2000" b="1" i="0">
                <a:latin typeface="Arial" panose="020B0604020202020204" pitchFamily="34" charset="0"/>
                <a:cs typeface="Arial" panose="020B0604020202020204" pitchFamily="34" charset="0"/>
              </a:defRPr>
            </a:lvl2pPr>
            <a:lvl3pPr marL="914400" indent="0">
              <a:buNone/>
              <a:defRPr sz="2000" b="1" i="0">
                <a:latin typeface="Arial" panose="020B0604020202020204" pitchFamily="34" charset="0"/>
                <a:cs typeface="Arial" panose="020B0604020202020204" pitchFamily="34" charset="0"/>
              </a:defRPr>
            </a:lvl3pPr>
            <a:lvl4pPr marL="1371600" indent="0">
              <a:buNone/>
              <a:defRPr sz="2000" b="1" i="0">
                <a:latin typeface="Arial" panose="020B0604020202020204" pitchFamily="34" charset="0"/>
                <a:cs typeface="Arial" panose="020B0604020202020204" pitchFamily="34" charset="0"/>
              </a:defRPr>
            </a:lvl4pPr>
            <a:lvl5pPr marL="1828800" indent="0">
              <a:buNone/>
              <a:defRPr sz="2000" b="1" i="0">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389787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C14C9-9336-AD41-833F-5B8340E03F0B}"/>
              </a:ext>
            </a:extLst>
          </p:cNvPr>
          <p:cNvSpPr>
            <a:spLocks noGrp="1"/>
          </p:cNvSpPr>
          <p:nvPr>
            <p:ph idx="1"/>
          </p:nvPr>
        </p:nvSpPr>
        <p:spPr>
          <a:xfrm>
            <a:off x="519420" y="1993692"/>
            <a:ext cx="5112893" cy="3777522"/>
          </a:xfrm>
        </p:spPr>
        <p:txBody>
          <a:bodyPr>
            <a:noAutofit/>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AC827CD-35E8-C549-9AF5-9F112A2662CE}"/>
              </a:ext>
            </a:extLst>
          </p:cNvPr>
          <p:cNvSpPr>
            <a:spLocks noGrp="1"/>
          </p:cNvSpPr>
          <p:nvPr>
            <p:ph type="sldNum" sz="quarter" idx="12"/>
          </p:nvPr>
        </p:nvSpPr>
        <p:spPr>
          <a:xfrm>
            <a:off x="126167" y="6356350"/>
            <a:ext cx="2743200" cy="365125"/>
          </a:xfrm>
        </p:spPr>
        <p:txBody>
          <a:bodyPr/>
          <a:lstStyle>
            <a:lvl1pPr algn="l">
              <a:defRPr sz="1200">
                <a:solidFill>
                  <a:schemeClr val="tx1">
                    <a:lumMod val="75000"/>
                    <a:lumOff val="25000"/>
                  </a:schemeClr>
                </a:solidFill>
              </a:defRPr>
            </a:lvl1pPr>
          </a:lstStyle>
          <a:p>
            <a:fld id="{F7BA68A8-FF28-5446-A4B3-6E66A285E8B8}" type="slidenum">
              <a:rPr lang="en-US" smtClean="0"/>
              <a:pPr/>
              <a:t>‹#›</a:t>
            </a:fld>
            <a:endParaRPr lang="en-US" dirty="0"/>
          </a:p>
        </p:txBody>
      </p:sp>
      <p:pic>
        <p:nvPicPr>
          <p:cNvPr id="7" name="Picture 6">
            <a:extLst>
              <a:ext uri="{FF2B5EF4-FFF2-40B4-BE49-F238E27FC236}">
                <a16:creationId xmlns:a16="http://schemas.microsoft.com/office/drawing/2014/main" id="{08CF6F97-10F2-AF46-BE21-90193BAA3844}"/>
              </a:ext>
            </a:extLst>
          </p:cNvPr>
          <p:cNvPicPr>
            <a:picLocks noChangeAspect="1"/>
          </p:cNvPicPr>
          <p:nvPr userDrawn="1"/>
        </p:nvPicPr>
        <p:blipFill rotWithShape="1">
          <a:blip r:embed="rId2"/>
          <a:srcRect l="9344" t="22090" r="9508" b="2056"/>
          <a:stretch/>
        </p:blipFill>
        <p:spPr>
          <a:xfrm>
            <a:off x="6189073" y="5291528"/>
            <a:ext cx="6287740" cy="1581462"/>
          </a:xfrm>
          <a:prstGeom prst="rect">
            <a:avLst/>
          </a:prstGeom>
        </p:spPr>
      </p:pic>
      <p:sp>
        <p:nvSpPr>
          <p:cNvPr id="8" name="Rectangle 7">
            <a:extLst>
              <a:ext uri="{FF2B5EF4-FFF2-40B4-BE49-F238E27FC236}">
                <a16:creationId xmlns:a16="http://schemas.microsoft.com/office/drawing/2014/main" id="{9D3E0851-A667-CC47-A555-175D9FC86B49}"/>
              </a:ext>
            </a:extLst>
          </p:cNvPr>
          <p:cNvSpPr/>
          <p:nvPr userDrawn="1"/>
        </p:nvSpPr>
        <p:spPr>
          <a:xfrm>
            <a:off x="0" y="0"/>
            <a:ext cx="12192000" cy="14690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CADCA-AE93-2C46-84C2-00E417AC8580}"/>
              </a:ext>
            </a:extLst>
          </p:cNvPr>
          <p:cNvSpPr>
            <a:spLocks noGrp="1"/>
          </p:cNvSpPr>
          <p:nvPr>
            <p:ph type="title" hasCustomPrompt="1"/>
          </p:nvPr>
        </p:nvSpPr>
        <p:spPr>
          <a:xfrm>
            <a:off x="519420" y="125284"/>
            <a:ext cx="10515600" cy="1253813"/>
          </a:xfrm>
        </p:spPr>
        <p:txBody>
          <a:bodyPr>
            <a:normAutofit/>
          </a:bodyPr>
          <a:lstStyle>
            <a:lvl1pPr>
              <a:defRPr sz="4000">
                <a:solidFill>
                  <a:schemeClr val="bg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E447545E-7353-2341-A6C5-3E2E01876DFE}"/>
              </a:ext>
            </a:extLst>
          </p:cNvPr>
          <p:cNvSpPr>
            <a:spLocks noGrp="1"/>
          </p:cNvSpPr>
          <p:nvPr>
            <p:ph type="body" sz="quarter" idx="13"/>
          </p:nvPr>
        </p:nvSpPr>
        <p:spPr>
          <a:xfrm>
            <a:off x="506353" y="5546283"/>
            <a:ext cx="3716885" cy="554037"/>
          </a:xfrm>
        </p:spPr>
        <p:txBody>
          <a:bodyPr>
            <a:noAutofit/>
          </a:bodyPr>
          <a:lstStyle>
            <a:lvl1pPr marL="0" indent="0">
              <a:buNone/>
              <a:defRPr sz="2400" b="1" i="1" spc="-60" baseline="0">
                <a:latin typeface="Arial" panose="020B0604020202020204" pitchFamily="34" charset="0"/>
                <a:cs typeface="Arial" panose="020B0604020202020204" pitchFamily="34" charset="0"/>
              </a:defRPr>
            </a:lvl1pPr>
            <a:lvl2pPr marL="457200" indent="0">
              <a:buNone/>
              <a:defRPr sz="2000" b="1" i="0">
                <a:latin typeface="Arial" panose="020B0604020202020204" pitchFamily="34" charset="0"/>
                <a:cs typeface="Arial" panose="020B0604020202020204" pitchFamily="34" charset="0"/>
              </a:defRPr>
            </a:lvl2pPr>
            <a:lvl3pPr marL="914400" indent="0">
              <a:buNone/>
              <a:defRPr sz="2000" b="1" i="0">
                <a:latin typeface="Arial" panose="020B0604020202020204" pitchFamily="34" charset="0"/>
                <a:cs typeface="Arial" panose="020B0604020202020204" pitchFamily="34" charset="0"/>
              </a:defRPr>
            </a:lvl3pPr>
            <a:lvl4pPr marL="1371600" indent="0">
              <a:buNone/>
              <a:defRPr sz="2000" b="1" i="0">
                <a:latin typeface="Arial" panose="020B0604020202020204" pitchFamily="34" charset="0"/>
                <a:cs typeface="Arial" panose="020B0604020202020204" pitchFamily="34" charset="0"/>
              </a:defRPr>
            </a:lvl4pPr>
            <a:lvl5pPr marL="1828800" indent="0">
              <a:buNone/>
              <a:defRPr sz="2000" b="1" i="0">
                <a:latin typeface="Arial" panose="020B0604020202020204" pitchFamily="34" charset="0"/>
                <a:cs typeface="Arial" panose="020B0604020202020204" pitchFamily="34" charset="0"/>
              </a:defRPr>
            </a:lvl5pPr>
          </a:lstStyle>
          <a:p>
            <a:pPr lvl="0"/>
            <a:r>
              <a:rPr lang="en-US" dirty="0"/>
              <a:t>Edit Master text styles</a:t>
            </a:r>
          </a:p>
        </p:txBody>
      </p:sp>
      <p:sp>
        <p:nvSpPr>
          <p:cNvPr id="12" name="Text Placeholder 10">
            <a:extLst>
              <a:ext uri="{FF2B5EF4-FFF2-40B4-BE49-F238E27FC236}">
                <a16:creationId xmlns:a16="http://schemas.microsoft.com/office/drawing/2014/main" id="{2447B28B-D106-F74A-A7B5-CFD4FE2E482E}"/>
              </a:ext>
            </a:extLst>
          </p:cNvPr>
          <p:cNvSpPr>
            <a:spLocks noGrp="1"/>
          </p:cNvSpPr>
          <p:nvPr>
            <p:ph type="body" sz="quarter" idx="14"/>
          </p:nvPr>
        </p:nvSpPr>
        <p:spPr>
          <a:xfrm>
            <a:off x="7048982" y="795570"/>
            <a:ext cx="4915668" cy="554037"/>
          </a:xfrm>
        </p:spPr>
        <p:txBody>
          <a:bodyPr>
            <a:noAutofit/>
          </a:bodyPr>
          <a:lstStyle>
            <a:lvl1pPr marL="0" indent="0" algn="r">
              <a:spcBef>
                <a:spcPts val="0"/>
              </a:spcBef>
              <a:buNone/>
              <a:defRPr sz="3600" b="1" i="0" spc="-60" baseline="0">
                <a:solidFill>
                  <a:schemeClr val="bg1"/>
                </a:solidFill>
                <a:latin typeface="Arial Narrow" panose="020B0604020202020204" pitchFamily="34" charset="0"/>
                <a:cs typeface="Arial Narrow" panose="020B0604020202020204" pitchFamily="34" charset="0"/>
              </a:defRPr>
            </a:lvl1pPr>
            <a:lvl2pPr marL="457200" indent="0">
              <a:buNone/>
              <a:defRPr sz="2000" b="1" i="0">
                <a:latin typeface="Arial" panose="020B0604020202020204" pitchFamily="34" charset="0"/>
                <a:cs typeface="Arial" panose="020B0604020202020204" pitchFamily="34" charset="0"/>
              </a:defRPr>
            </a:lvl2pPr>
            <a:lvl3pPr marL="914400" indent="0">
              <a:buNone/>
              <a:defRPr sz="2000" b="1" i="0">
                <a:latin typeface="Arial" panose="020B0604020202020204" pitchFamily="34" charset="0"/>
                <a:cs typeface="Arial" panose="020B0604020202020204" pitchFamily="34" charset="0"/>
              </a:defRPr>
            </a:lvl3pPr>
            <a:lvl4pPr marL="1371600" indent="0">
              <a:buNone/>
              <a:defRPr sz="2000" b="1" i="0">
                <a:latin typeface="Arial" panose="020B0604020202020204" pitchFamily="34" charset="0"/>
                <a:cs typeface="Arial" panose="020B0604020202020204" pitchFamily="34" charset="0"/>
              </a:defRPr>
            </a:lvl4pPr>
            <a:lvl5pPr marL="1828800" indent="0">
              <a:buNone/>
              <a:defRPr sz="2000" b="1" i="0">
                <a:latin typeface="Arial" panose="020B0604020202020204" pitchFamily="34" charset="0"/>
                <a:cs typeface="Arial" panose="020B0604020202020204" pitchFamily="34" charset="0"/>
              </a:defRPr>
            </a:lvl5pPr>
          </a:lstStyle>
          <a:p>
            <a:pPr lvl="0"/>
            <a:r>
              <a:rPr lang="en-US" dirty="0"/>
              <a:t>Edit Master text styles</a:t>
            </a:r>
          </a:p>
        </p:txBody>
      </p:sp>
      <p:sp>
        <p:nvSpPr>
          <p:cNvPr id="9" name="Picture Placeholder 2">
            <a:extLst>
              <a:ext uri="{FF2B5EF4-FFF2-40B4-BE49-F238E27FC236}">
                <a16:creationId xmlns:a16="http://schemas.microsoft.com/office/drawing/2014/main" id="{6FC5F224-1832-C746-B97B-6560418E05FC}"/>
              </a:ext>
            </a:extLst>
          </p:cNvPr>
          <p:cNvSpPr>
            <a:spLocks noGrp="1"/>
          </p:cNvSpPr>
          <p:nvPr>
            <p:ph type="pic" idx="15"/>
          </p:nvPr>
        </p:nvSpPr>
        <p:spPr>
          <a:xfrm>
            <a:off x="6037627" y="2008682"/>
            <a:ext cx="5609730" cy="38373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26075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5A19-9295-404F-A67A-EC7226D6B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0A366-8B8C-B149-A1B1-0A001F69D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95009B94-7F79-FA47-8530-3749E8D6F3C7}"/>
              </a:ext>
            </a:extLst>
          </p:cNvPr>
          <p:cNvSpPr>
            <a:spLocks noGrp="1"/>
          </p:cNvSpPr>
          <p:nvPr>
            <p:ph type="sldNum" sz="quarter" idx="12"/>
          </p:nvPr>
        </p:nvSpPr>
        <p:spPr/>
        <p:txBody>
          <a:bodyPr/>
          <a:lstStyle/>
          <a:p>
            <a:fld id="{F7BA68A8-FF28-5446-A4B3-6E66A285E8B8}" type="slidenum">
              <a:rPr lang="en-US" smtClean="0"/>
              <a:t>‹#›</a:t>
            </a:fld>
            <a:endParaRPr lang="en-US"/>
          </a:p>
        </p:txBody>
      </p:sp>
    </p:spTree>
    <p:extLst>
      <p:ext uri="{BB962C8B-B14F-4D97-AF65-F5344CB8AC3E}">
        <p14:creationId xmlns:p14="http://schemas.microsoft.com/office/powerpoint/2010/main" val="3886358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87A41C-68CC-B34E-9DE6-5FF4E2A78BFD}"/>
              </a:ext>
            </a:extLst>
          </p:cNvPr>
          <p:cNvSpPr>
            <a:spLocks noGrp="1"/>
          </p:cNvSpPr>
          <p:nvPr>
            <p:ph type="sldNum" sz="quarter" idx="12"/>
          </p:nvPr>
        </p:nvSpPr>
        <p:spPr>
          <a:xfrm>
            <a:off x="156148" y="6356350"/>
            <a:ext cx="2743200" cy="365125"/>
          </a:xfrm>
        </p:spPr>
        <p:txBody>
          <a:bodyPr/>
          <a:lstStyle>
            <a:lvl1pPr algn="l">
              <a:defRPr sz="1200">
                <a:solidFill>
                  <a:schemeClr val="tx1">
                    <a:lumMod val="75000"/>
                    <a:lumOff val="25000"/>
                  </a:schemeClr>
                </a:solidFill>
              </a:defRPr>
            </a:lvl1pPr>
          </a:lstStyle>
          <a:p>
            <a:fld id="{F7BA68A8-FF28-5446-A4B3-6E66A285E8B8}" type="slidenum">
              <a:rPr lang="en-US" smtClean="0"/>
              <a:pPr/>
              <a:t>‹#›</a:t>
            </a:fld>
            <a:endParaRPr lang="en-US" dirty="0"/>
          </a:p>
        </p:txBody>
      </p:sp>
      <p:sp>
        <p:nvSpPr>
          <p:cNvPr id="6" name="Rectangle 5">
            <a:extLst>
              <a:ext uri="{FF2B5EF4-FFF2-40B4-BE49-F238E27FC236}">
                <a16:creationId xmlns:a16="http://schemas.microsoft.com/office/drawing/2014/main" id="{C5C9BA77-EC16-0543-B567-5378DC7A5E40}"/>
              </a:ext>
            </a:extLst>
          </p:cNvPr>
          <p:cNvSpPr/>
          <p:nvPr userDrawn="1"/>
        </p:nvSpPr>
        <p:spPr>
          <a:xfrm>
            <a:off x="0" y="0"/>
            <a:ext cx="12192000" cy="14690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AA988E5-1AEB-2B49-B079-0E54CF7D3E21}"/>
              </a:ext>
            </a:extLst>
          </p:cNvPr>
          <p:cNvSpPr>
            <a:spLocks noGrp="1"/>
          </p:cNvSpPr>
          <p:nvPr>
            <p:ph type="title" hasCustomPrompt="1"/>
          </p:nvPr>
        </p:nvSpPr>
        <p:spPr>
          <a:xfrm>
            <a:off x="519418" y="56745"/>
            <a:ext cx="10515600" cy="1325563"/>
          </a:xfrm>
        </p:spPr>
        <p:txBody>
          <a:bodyPr>
            <a:normAutofit/>
          </a:bodyPr>
          <a:lstStyle>
            <a:lvl1pPr>
              <a:defRPr sz="40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18132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55892E-B2F0-3F49-BFAC-A39B8C57202B}"/>
              </a:ext>
            </a:extLst>
          </p:cNvPr>
          <p:cNvPicPr>
            <a:picLocks noChangeAspect="1"/>
          </p:cNvPicPr>
          <p:nvPr userDrawn="1"/>
        </p:nvPicPr>
        <p:blipFill rotWithShape="1">
          <a:blip r:embed="rId7">
            <a:alphaModFix amt="5000"/>
          </a:blip>
          <a:srcRect r="14518"/>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7EF99EE-B198-0140-A182-E8B4196CDB75}"/>
              </a:ext>
            </a:extLst>
          </p:cNvPr>
          <p:cNvSpPr/>
          <p:nvPr userDrawn="1"/>
        </p:nvSpPr>
        <p:spPr>
          <a:xfrm>
            <a:off x="1" y="0"/>
            <a:ext cx="11677338" cy="6858000"/>
          </a:xfrm>
          <a:prstGeom prst="rect">
            <a:avLst/>
          </a:prstGeom>
          <a:gradFill flip="none" rotWithShape="1">
            <a:gsLst>
              <a:gs pos="0">
                <a:schemeClr val="accent3">
                  <a:lumMod val="5000"/>
                  <a:lumOff val="95000"/>
                  <a:alpha val="0"/>
                </a:schemeClr>
              </a:gs>
              <a:gs pos="50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2AF4B68-C667-4243-8214-42C14AB8A7B0}"/>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157561-AE0A-B14C-A0BA-F86BC1941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EB8E43B-8B88-0848-B3F8-7F97B4E1F6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F7BA68A8-FF28-5446-A4B3-6E66A285E8B8}" type="slidenum">
              <a:rPr lang="en-US" smtClean="0"/>
              <a:pPr/>
              <a:t>‹#›</a:t>
            </a:fld>
            <a:endParaRPr lang="en-US" dirty="0"/>
          </a:p>
        </p:txBody>
      </p:sp>
      <p:sp>
        <p:nvSpPr>
          <p:cNvPr id="4" name="MSIPCMContentMarking" descr="{&quot;HashCode&quot;:-1348403003,&quot;Placement&quot;:&quot;Footer&quot;}">
            <a:extLst>
              <a:ext uri="{FF2B5EF4-FFF2-40B4-BE49-F238E27FC236}">
                <a16:creationId xmlns:a16="http://schemas.microsoft.com/office/drawing/2014/main" id="{EB05CF83-B1A2-492B-98F0-2678D12CF5B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344871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4" r:id="rId5"/>
  </p:sldLayoutIdLst>
  <p:hf hdr="0" ftr="0" dt="0"/>
  <p:txStyles>
    <p:titleStyle>
      <a:lvl1pPr algn="l" defTabSz="914400" rtl="0" eaLnBrk="1" latinLnBrk="0" hangingPunct="1">
        <a:lnSpc>
          <a:spcPct val="90000"/>
        </a:lnSpc>
        <a:spcBef>
          <a:spcPct val="0"/>
        </a:spcBef>
        <a:buNone/>
        <a:defRPr sz="4400" b="1" i="0" kern="1200" spc="-100" baseline="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6.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D50AA5-21F6-DD42-8D5F-67025E440A70}"/>
              </a:ext>
            </a:extLst>
          </p:cNvPr>
          <p:cNvSpPr/>
          <p:nvPr/>
        </p:nvSpPr>
        <p:spPr>
          <a:xfrm>
            <a:off x="0" y="2308941"/>
            <a:ext cx="12191999" cy="3037115"/>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0E4CF-B760-7043-BAB8-2DD4CE318876}"/>
              </a:ext>
            </a:extLst>
          </p:cNvPr>
          <p:cNvSpPr>
            <a:spLocks noGrp="1"/>
          </p:cNvSpPr>
          <p:nvPr>
            <p:ph type="ctrTitle"/>
          </p:nvPr>
        </p:nvSpPr>
        <p:spPr>
          <a:xfrm>
            <a:off x="804474" y="2419970"/>
            <a:ext cx="11387526" cy="954822"/>
          </a:xfrm>
        </p:spPr>
        <p:txBody>
          <a:bodyPr>
            <a:noAutofit/>
          </a:bodyPr>
          <a:lstStyle/>
          <a:p>
            <a:pPr algn="l"/>
            <a:r>
              <a:rPr lang="en-US" sz="5400" b="1" spc="-120" dirty="0">
                <a:solidFill>
                  <a:schemeClr val="bg1"/>
                </a:solidFill>
                <a:latin typeface="Arial Narrow" panose="020B0604020202020204" pitchFamily="34" charset="0"/>
                <a:cs typeface="Arial Narrow" panose="020B0604020202020204" pitchFamily="34" charset="0"/>
              </a:rPr>
              <a:t>ONSITE BRANDING</a:t>
            </a:r>
          </a:p>
        </p:txBody>
      </p:sp>
      <p:sp>
        <p:nvSpPr>
          <p:cNvPr id="3" name="Subtitle 2">
            <a:extLst>
              <a:ext uri="{FF2B5EF4-FFF2-40B4-BE49-F238E27FC236}">
                <a16:creationId xmlns:a16="http://schemas.microsoft.com/office/drawing/2014/main" id="{ED7B96FB-D411-A343-BF0C-497637BAA8BA}"/>
              </a:ext>
            </a:extLst>
          </p:cNvPr>
          <p:cNvSpPr>
            <a:spLocks noGrp="1"/>
          </p:cNvSpPr>
          <p:nvPr>
            <p:ph type="subTitle" idx="1"/>
          </p:nvPr>
        </p:nvSpPr>
        <p:spPr>
          <a:xfrm>
            <a:off x="804474" y="3483209"/>
            <a:ext cx="9542683" cy="1674086"/>
          </a:xfrm>
        </p:spPr>
        <p:txBody>
          <a:bodyPr>
            <a:noAutofit/>
          </a:bodyPr>
          <a:lstStyle/>
          <a:p>
            <a:pPr algn="l"/>
            <a:r>
              <a:rPr lang="en-US" sz="2000" spc="-40" dirty="0">
                <a:solidFill>
                  <a:schemeClr val="bg1"/>
                </a:solidFill>
                <a:latin typeface="Arial" panose="020B0604020202020204" pitchFamily="34" charset="0"/>
                <a:cs typeface="Arial" panose="020B0604020202020204" pitchFamily="34" charset="0"/>
              </a:rPr>
              <a:t>Get a jump on the competition. </a:t>
            </a:r>
          </a:p>
          <a:p>
            <a:pPr algn="l"/>
            <a:r>
              <a:rPr lang="en-US" sz="2000" spc="-40" dirty="0">
                <a:solidFill>
                  <a:schemeClr val="bg1"/>
                </a:solidFill>
              </a:rPr>
              <a:t>Maximize your company’s event exposure by selecting from a variety of on-site opportunities designed to showcase your products and services. </a:t>
            </a:r>
          </a:p>
          <a:p>
            <a:pPr algn="l"/>
            <a:r>
              <a:rPr lang="en-US" sz="2000" spc="-40" dirty="0">
                <a:solidFill>
                  <a:schemeClr val="bg1"/>
                </a:solidFill>
              </a:rPr>
              <a:t>ANAHEIM 2021</a:t>
            </a:r>
          </a:p>
        </p:txBody>
      </p:sp>
      <p:sp>
        <p:nvSpPr>
          <p:cNvPr id="21" name="Slide Number Placeholder 20">
            <a:extLst>
              <a:ext uri="{FF2B5EF4-FFF2-40B4-BE49-F238E27FC236}">
                <a16:creationId xmlns:a16="http://schemas.microsoft.com/office/drawing/2014/main" id="{21FA26F2-6CE4-5045-A9BA-D9304951FB00}"/>
              </a:ext>
            </a:extLst>
          </p:cNvPr>
          <p:cNvSpPr>
            <a:spLocks noGrp="1"/>
          </p:cNvSpPr>
          <p:nvPr>
            <p:ph type="sldNum" sz="quarter" idx="12"/>
          </p:nvPr>
        </p:nvSpPr>
        <p:spPr/>
        <p:txBody>
          <a:bodyPr/>
          <a:lstStyle/>
          <a:p>
            <a:fld id="{F7BA68A8-FF28-5446-A4B3-6E66A285E8B8}" type="slidenum">
              <a:rPr lang="en-US" smtClean="0"/>
              <a:t>1</a:t>
            </a:fld>
            <a:endParaRPr lang="en-US"/>
          </a:p>
        </p:txBody>
      </p:sp>
      <p:pic>
        <p:nvPicPr>
          <p:cNvPr id="13" name="Picture 12">
            <a:extLst>
              <a:ext uri="{FF2B5EF4-FFF2-40B4-BE49-F238E27FC236}">
                <a16:creationId xmlns:a16="http://schemas.microsoft.com/office/drawing/2014/main" id="{816722CD-2E60-4732-A434-405C2F5B54BB}"/>
              </a:ext>
            </a:extLst>
          </p:cNvPr>
          <p:cNvPicPr>
            <a:picLocks noChangeAspect="1"/>
          </p:cNvPicPr>
          <p:nvPr/>
        </p:nvPicPr>
        <p:blipFill>
          <a:blip r:embed="rId3"/>
          <a:stretch>
            <a:fillRect/>
          </a:stretch>
        </p:blipFill>
        <p:spPr>
          <a:xfrm>
            <a:off x="156148" y="276231"/>
            <a:ext cx="1624738" cy="644548"/>
          </a:xfrm>
          <a:prstGeom prst="rect">
            <a:avLst/>
          </a:prstGeom>
        </p:spPr>
      </p:pic>
      <p:pic>
        <p:nvPicPr>
          <p:cNvPr id="14" name="Picture 13">
            <a:extLst>
              <a:ext uri="{FF2B5EF4-FFF2-40B4-BE49-F238E27FC236}">
                <a16:creationId xmlns:a16="http://schemas.microsoft.com/office/drawing/2014/main" id="{E1A5D680-82EB-4FA9-B4F1-CCDB4E0B586B}"/>
              </a:ext>
            </a:extLst>
          </p:cNvPr>
          <p:cNvPicPr>
            <a:picLocks noChangeAspect="1"/>
          </p:cNvPicPr>
          <p:nvPr/>
        </p:nvPicPr>
        <p:blipFill>
          <a:blip r:embed="rId4"/>
          <a:stretch>
            <a:fillRect/>
          </a:stretch>
        </p:blipFill>
        <p:spPr>
          <a:xfrm>
            <a:off x="1916208" y="333685"/>
            <a:ext cx="1943977" cy="445554"/>
          </a:xfrm>
          <a:prstGeom prst="rect">
            <a:avLst/>
          </a:prstGeom>
        </p:spPr>
      </p:pic>
      <p:pic>
        <p:nvPicPr>
          <p:cNvPr id="22" name="Picture 21">
            <a:extLst>
              <a:ext uri="{FF2B5EF4-FFF2-40B4-BE49-F238E27FC236}">
                <a16:creationId xmlns:a16="http://schemas.microsoft.com/office/drawing/2014/main" id="{32869863-A5A7-4D6E-AF3F-1E087F6BBA8E}"/>
              </a:ext>
            </a:extLst>
          </p:cNvPr>
          <p:cNvPicPr>
            <a:picLocks noChangeAspect="1"/>
          </p:cNvPicPr>
          <p:nvPr/>
        </p:nvPicPr>
        <p:blipFill>
          <a:blip r:embed="rId5"/>
          <a:stretch>
            <a:fillRect/>
          </a:stretch>
        </p:blipFill>
        <p:spPr>
          <a:xfrm>
            <a:off x="4061661" y="286784"/>
            <a:ext cx="1163949" cy="623442"/>
          </a:xfrm>
          <a:prstGeom prst="rect">
            <a:avLst/>
          </a:prstGeom>
        </p:spPr>
      </p:pic>
      <p:pic>
        <p:nvPicPr>
          <p:cNvPr id="23" name="Picture 22">
            <a:extLst>
              <a:ext uri="{FF2B5EF4-FFF2-40B4-BE49-F238E27FC236}">
                <a16:creationId xmlns:a16="http://schemas.microsoft.com/office/drawing/2014/main" id="{F3F7D3E4-6458-4317-9FDF-3511E4CDA80A}"/>
              </a:ext>
            </a:extLst>
          </p:cNvPr>
          <p:cNvPicPr>
            <a:picLocks noChangeAspect="1"/>
          </p:cNvPicPr>
          <p:nvPr/>
        </p:nvPicPr>
        <p:blipFill>
          <a:blip r:embed="rId6"/>
          <a:stretch>
            <a:fillRect/>
          </a:stretch>
        </p:blipFill>
        <p:spPr>
          <a:xfrm>
            <a:off x="5447872" y="332802"/>
            <a:ext cx="1269299" cy="531405"/>
          </a:xfrm>
          <a:prstGeom prst="rect">
            <a:avLst/>
          </a:prstGeom>
        </p:spPr>
      </p:pic>
      <p:pic>
        <p:nvPicPr>
          <p:cNvPr id="24" name="Picture 23">
            <a:extLst>
              <a:ext uri="{FF2B5EF4-FFF2-40B4-BE49-F238E27FC236}">
                <a16:creationId xmlns:a16="http://schemas.microsoft.com/office/drawing/2014/main" id="{E127DAE9-98BE-4328-9527-FB84013E5730}"/>
              </a:ext>
            </a:extLst>
          </p:cNvPr>
          <p:cNvPicPr>
            <a:picLocks noChangeAspect="1"/>
          </p:cNvPicPr>
          <p:nvPr/>
        </p:nvPicPr>
        <p:blipFill>
          <a:blip r:embed="rId7"/>
          <a:stretch>
            <a:fillRect/>
          </a:stretch>
        </p:blipFill>
        <p:spPr>
          <a:xfrm>
            <a:off x="6877208" y="313294"/>
            <a:ext cx="1612569" cy="550913"/>
          </a:xfrm>
          <a:prstGeom prst="rect">
            <a:avLst/>
          </a:prstGeom>
        </p:spPr>
      </p:pic>
    </p:spTree>
    <p:extLst>
      <p:ext uri="{BB962C8B-B14F-4D97-AF65-F5344CB8AC3E}">
        <p14:creationId xmlns:p14="http://schemas.microsoft.com/office/powerpoint/2010/main" val="32255489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10</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latin typeface="Arial" panose="020B0604020202020204" pitchFamily="34" charset="0"/>
                <a:cs typeface="Arial" panose="020B0604020202020204" pitchFamily="34" charset="0"/>
              </a:rPr>
              <a:t>PROMOTIONAL SIGNAGE</a:t>
            </a:r>
            <a:endParaRPr lang="en-US" b="1" spc="-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graphicFrame>
        <p:nvGraphicFramePr>
          <p:cNvPr id="4" name="Table 3">
            <a:extLst>
              <a:ext uri="{FF2B5EF4-FFF2-40B4-BE49-F238E27FC236}">
                <a16:creationId xmlns:a16="http://schemas.microsoft.com/office/drawing/2014/main" id="{A5F07FA8-1496-42C9-8674-47704F353F91}"/>
              </a:ext>
            </a:extLst>
          </p:cNvPr>
          <p:cNvGraphicFramePr>
            <a:graphicFrameLocks noGrp="1"/>
          </p:cNvGraphicFramePr>
          <p:nvPr>
            <p:extLst>
              <p:ext uri="{D42A27DB-BD31-4B8C-83A1-F6EECF244321}">
                <p14:modId xmlns:p14="http://schemas.microsoft.com/office/powerpoint/2010/main" val="881817433"/>
              </p:ext>
            </p:extLst>
          </p:nvPr>
        </p:nvGraphicFramePr>
        <p:xfrm>
          <a:off x="221673" y="1754138"/>
          <a:ext cx="11739418" cy="4692843"/>
        </p:xfrm>
        <a:graphic>
          <a:graphicData uri="http://schemas.openxmlformats.org/drawingml/2006/table">
            <a:tbl>
              <a:tblPr firstRow="1" bandRow="1">
                <a:tableStyleId>{5C22544A-7EE6-4342-B048-85BDC9FD1C3A}</a:tableStyleId>
              </a:tblPr>
              <a:tblGrid>
                <a:gridCol w="5869709">
                  <a:extLst>
                    <a:ext uri="{9D8B030D-6E8A-4147-A177-3AD203B41FA5}">
                      <a16:colId xmlns:a16="http://schemas.microsoft.com/office/drawing/2014/main" val="630829770"/>
                    </a:ext>
                  </a:extLst>
                </a:gridCol>
                <a:gridCol w="5869709">
                  <a:extLst>
                    <a:ext uri="{9D8B030D-6E8A-4147-A177-3AD203B41FA5}">
                      <a16:colId xmlns:a16="http://schemas.microsoft.com/office/drawing/2014/main" val="2957984369"/>
                    </a:ext>
                  </a:extLst>
                </a:gridCol>
              </a:tblGrid>
              <a:tr h="4692843">
                <a:tc>
                  <a:txBody>
                    <a:bodyPr/>
                    <a:lstStyle/>
                    <a:p>
                      <a:endParaRPr lang="en-US" sz="1800" dirty="0">
                        <a:solidFill>
                          <a:schemeClr val="tx1"/>
                        </a:solidFill>
                      </a:endParaRPr>
                    </a:p>
                    <a:p>
                      <a:endParaRPr lang="en-US" sz="1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rial" panose="020B0604020202020204" pitchFamily="34" charset="0"/>
                          <a:cs typeface="Arial" panose="020B0604020202020204" pitchFamily="34" charset="0"/>
                        </a:rPr>
                        <a:t>Sold in sets of two, Ad Posters are strategically placed in high traffic areas inside the Expo Hall or Lobby, Ad Posters afford maximum exposure for your brand.</a:t>
                      </a:r>
                      <a:r>
                        <a:rPr lang="en-US" sz="1800" dirty="0">
                          <a:latin typeface="Arial" panose="020B0604020202020204" pitchFamily="34" charset="0"/>
                          <a:cs typeface="Arial" panose="020B0604020202020204" pitchFamily="34" charset="0"/>
                        </a:rPr>
                        <a:t>.  </a:t>
                      </a:r>
                    </a:p>
                    <a:p>
                      <a:endParaRPr lang="en-US" sz="2000" dirty="0">
                        <a:solidFill>
                          <a:schemeClr val="tx1"/>
                        </a:solidFill>
                      </a:endParaRPr>
                    </a:p>
                    <a:p>
                      <a:endParaRPr lang="en-US" sz="2000"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endParaRPr lang="en-US" sz="1600" b="0" dirty="0">
                        <a:solidFill>
                          <a:schemeClr val="tx1"/>
                        </a:solidFill>
                      </a:endParaRPr>
                    </a:p>
                    <a:p>
                      <a:endParaRPr lang="en-US" sz="1600" b="0" dirty="0">
                        <a:solidFill>
                          <a:schemeClr val="tx1"/>
                        </a:solidFill>
                      </a:endParaRPr>
                    </a:p>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712449846"/>
                  </a:ext>
                </a:extLst>
              </a:tr>
            </a:tbl>
          </a:graphicData>
        </a:graphic>
      </p:graphicFrame>
      <p:pic>
        <p:nvPicPr>
          <p:cNvPr id="21" name="Graphic 20" descr="Marker">
            <a:extLst>
              <a:ext uri="{FF2B5EF4-FFF2-40B4-BE49-F238E27FC236}">
                <a16:creationId xmlns:a16="http://schemas.microsoft.com/office/drawing/2014/main" id="{C6283446-DBA1-465F-AECC-F9C17FC95F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79" y="1774874"/>
            <a:ext cx="581891" cy="581891"/>
          </a:xfrm>
          <a:prstGeom prst="rect">
            <a:avLst/>
          </a:prstGeom>
        </p:spPr>
      </p:pic>
      <p:sp>
        <p:nvSpPr>
          <p:cNvPr id="6" name="TextBox 5">
            <a:extLst>
              <a:ext uri="{FF2B5EF4-FFF2-40B4-BE49-F238E27FC236}">
                <a16:creationId xmlns:a16="http://schemas.microsoft.com/office/drawing/2014/main" id="{0A89603F-1095-45E2-B207-0C022CEE7C55}"/>
              </a:ext>
            </a:extLst>
          </p:cNvPr>
          <p:cNvSpPr txBox="1"/>
          <p:nvPr/>
        </p:nvSpPr>
        <p:spPr>
          <a:xfrm>
            <a:off x="641554" y="1867213"/>
            <a:ext cx="356952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Ad Posters | $2,190</a:t>
            </a:r>
            <a:endParaRPr lang="en-US" sz="1100" b="1" dirty="0">
              <a:highlight>
                <a:srgbClr val="FFFF00"/>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26961BA-21FC-4BBB-B995-695E1E6FDB38}"/>
              </a:ext>
            </a:extLst>
          </p:cNvPr>
          <p:cNvSpPr txBox="1"/>
          <p:nvPr/>
        </p:nvSpPr>
        <p:spPr>
          <a:xfrm>
            <a:off x="3289057" y="3314666"/>
            <a:ext cx="2660930"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Choose from these locations: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Registration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Expo Hall</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Conference Entry Points</a:t>
            </a:r>
          </a:p>
        </p:txBody>
      </p:sp>
      <p:sp>
        <p:nvSpPr>
          <p:cNvPr id="25" name="TextBox 24">
            <a:extLst>
              <a:ext uri="{FF2B5EF4-FFF2-40B4-BE49-F238E27FC236}">
                <a16:creationId xmlns:a16="http://schemas.microsoft.com/office/drawing/2014/main" id="{AA2F0173-8844-4218-B2BE-BC183744300F}"/>
              </a:ext>
            </a:extLst>
          </p:cNvPr>
          <p:cNvSpPr txBox="1"/>
          <p:nvPr/>
        </p:nvSpPr>
        <p:spPr>
          <a:xfrm>
            <a:off x="387124" y="5663823"/>
            <a:ext cx="3823956" cy="738664"/>
          </a:xfrm>
          <a:prstGeom prst="rect">
            <a:avLst/>
          </a:prstGeom>
          <a:solidFill>
            <a:schemeClr val="bg2"/>
          </a:solidFill>
          <a:ln>
            <a:solidFill>
              <a:schemeClr val="bg2"/>
            </a:solidFill>
          </a:ln>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Ad Poster Sign Specs:</a:t>
            </a:r>
          </a:p>
          <a:p>
            <a:r>
              <a:rPr lang="en-US" sz="1400" dirty="0">
                <a:latin typeface="Arial" panose="020B0604020202020204" pitchFamily="34" charset="0"/>
                <a:cs typeface="Arial" panose="020B0604020202020204" pitchFamily="34" charset="0"/>
              </a:rPr>
              <a:t>22” x 28”’ Dimension | Double Sided | Four Color</a:t>
            </a:r>
            <a:endParaRPr lang="en-US" sz="1200" dirty="0">
              <a:latin typeface="Arial" panose="020B0604020202020204" pitchFamily="34" charset="0"/>
              <a:cs typeface="Arial" panose="020B0604020202020204" pitchFamily="34" charset="0"/>
            </a:endParaRPr>
          </a:p>
        </p:txBody>
      </p:sp>
      <p:pic>
        <p:nvPicPr>
          <p:cNvPr id="14" name="Graphic 13" descr="Eye">
            <a:extLst>
              <a:ext uri="{FF2B5EF4-FFF2-40B4-BE49-F238E27FC236}">
                <a16:creationId xmlns:a16="http://schemas.microsoft.com/office/drawing/2014/main" id="{828167AB-42CB-4BF1-8AE5-CD9550A092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9821" y="1770637"/>
            <a:ext cx="654818" cy="654818"/>
          </a:xfrm>
          <a:prstGeom prst="rect">
            <a:avLst/>
          </a:prstGeom>
        </p:spPr>
      </p:pic>
      <p:sp>
        <p:nvSpPr>
          <p:cNvPr id="32" name="TextBox 31">
            <a:extLst>
              <a:ext uri="{FF2B5EF4-FFF2-40B4-BE49-F238E27FC236}">
                <a16:creationId xmlns:a16="http://schemas.microsoft.com/office/drawing/2014/main" id="{2ECFB76E-F857-4416-9F37-ED3C06B7E78D}"/>
              </a:ext>
            </a:extLst>
          </p:cNvPr>
          <p:cNvSpPr txBox="1"/>
          <p:nvPr/>
        </p:nvSpPr>
        <p:spPr>
          <a:xfrm>
            <a:off x="7175871" y="1867213"/>
            <a:ext cx="385234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Column Wrap | $5,305</a:t>
            </a:r>
            <a:endParaRPr lang="en-US" sz="1100" b="1" dirty="0">
              <a:highlight>
                <a:srgbClr val="FFFF00"/>
              </a:highligh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B0D47BD-A5BD-42F2-A4EF-3F22A7A31C02}"/>
              </a:ext>
            </a:extLst>
          </p:cNvPr>
          <p:cNvSpPr txBox="1"/>
          <p:nvPr/>
        </p:nvSpPr>
        <p:spPr>
          <a:xfrm>
            <a:off x="6382835" y="2356765"/>
            <a:ext cx="2972592"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Reach the eyes of attendees with 360 degrees of high visibility advertising space. Attendees can’t miss the prominent columns standing tall in the highly trafficked lobby of the Anaheim Convention Center.</a:t>
            </a:r>
          </a:p>
        </p:txBody>
      </p:sp>
      <p:sp>
        <p:nvSpPr>
          <p:cNvPr id="34" name="TextBox 33">
            <a:extLst>
              <a:ext uri="{FF2B5EF4-FFF2-40B4-BE49-F238E27FC236}">
                <a16:creationId xmlns:a16="http://schemas.microsoft.com/office/drawing/2014/main" id="{7FE8A47F-F640-4D5C-A6D9-AE6CF0FA2761}"/>
              </a:ext>
            </a:extLst>
          </p:cNvPr>
          <p:cNvSpPr txBox="1"/>
          <p:nvPr/>
        </p:nvSpPr>
        <p:spPr>
          <a:xfrm>
            <a:off x="6408737" y="5227703"/>
            <a:ext cx="2816630" cy="738664"/>
          </a:xfrm>
          <a:prstGeom prst="rect">
            <a:avLst/>
          </a:prstGeom>
          <a:solidFill>
            <a:schemeClr val="bg2"/>
          </a:solidFill>
          <a:ln>
            <a:solidFill>
              <a:schemeClr val="bg2"/>
            </a:solidFill>
          </a:ln>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Column Wrap Specs:</a:t>
            </a:r>
          </a:p>
          <a:p>
            <a:r>
              <a:rPr lang="en-US" sz="1400" dirty="0">
                <a:latin typeface="Arial" panose="020B0604020202020204" pitchFamily="34" charset="0"/>
                <a:cs typeface="Arial" panose="020B0604020202020204" pitchFamily="34" charset="0"/>
              </a:rPr>
              <a:t>8’ tall – circumference varies by column.</a:t>
            </a:r>
            <a:endParaRPr lang="en-US" sz="12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199D3EE-551A-4F8C-BB71-625A654F812B}"/>
              </a:ext>
            </a:extLst>
          </p:cNvPr>
          <p:cNvPicPr>
            <a:picLocks noChangeAspect="1"/>
          </p:cNvPicPr>
          <p:nvPr/>
        </p:nvPicPr>
        <p:blipFill>
          <a:blip r:embed="rId7"/>
          <a:stretch>
            <a:fillRect/>
          </a:stretch>
        </p:blipFill>
        <p:spPr>
          <a:xfrm>
            <a:off x="978185" y="3283053"/>
            <a:ext cx="1554360" cy="233169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8BD644FA-7C48-430E-BE55-51F83624D79B}"/>
              </a:ext>
            </a:extLst>
          </p:cNvPr>
          <p:cNvPicPr>
            <a:picLocks noChangeAspect="1"/>
          </p:cNvPicPr>
          <p:nvPr/>
        </p:nvPicPr>
        <p:blipFill>
          <a:blip r:embed="rId8"/>
          <a:stretch>
            <a:fillRect/>
          </a:stretch>
        </p:blipFill>
        <p:spPr>
          <a:xfrm>
            <a:off x="9622675" y="2582445"/>
            <a:ext cx="2385068" cy="3032299"/>
          </a:xfrm>
          <a:prstGeom prst="rect">
            <a:avLst/>
          </a:prstGeom>
          <a:effectLst>
            <a:softEdge rad="101600"/>
          </a:effectLst>
        </p:spPr>
      </p:pic>
    </p:spTree>
    <p:extLst>
      <p:ext uri="{BB962C8B-B14F-4D97-AF65-F5344CB8AC3E}">
        <p14:creationId xmlns:p14="http://schemas.microsoft.com/office/powerpoint/2010/main" val="4027333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11</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76935" y="175866"/>
            <a:ext cx="10515600" cy="1253813"/>
          </a:xfrm>
        </p:spPr>
        <p:txBody>
          <a:bodyPr/>
          <a:lstStyle/>
          <a:p>
            <a:r>
              <a:rPr lang="en-US" spc="-50" dirty="0">
                <a:latin typeface="Arial" panose="020B0604020202020204" pitchFamily="34" charset="0"/>
                <a:cs typeface="Arial" panose="020B0604020202020204" pitchFamily="34" charset="0"/>
              </a:rPr>
              <a:t>PROMOTIONAL SIGNAGE</a:t>
            </a:r>
            <a:endParaRPr lang="en-US" b="1" spc="-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9" name="Picture 8">
            <a:extLst>
              <a:ext uri="{FF2B5EF4-FFF2-40B4-BE49-F238E27FC236}">
                <a16:creationId xmlns:a16="http://schemas.microsoft.com/office/drawing/2014/main" id="{D309CA82-1E26-4D82-8E4A-2943F9EB7514}"/>
              </a:ext>
            </a:extLst>
          </p:cNvPr>
          <p:cNvPicPr>
            <a:picLocks noChangeAspect="1"/>
          </p:cNvPicPr>
          <p:nvPr/>
        </p:nvPicPr>
        <p:blipFill rotWithShape="1">
          <a:blip r:embed="rId3"/>
          <a:srcRect t="30592" r="60800"/>
          <a:stretch/>
        </p:blipFill>
        <p:spPr>
          <a:xfrm>
            <a:off x="6558437" y="1806497"/>
            <a:ext cx="3032576" cy="2797105"/>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E626D1F-DC6E-4420-82CA-D91354C7BA21}"/>
              </a:ext>
            </a:extLst>
          </p:cNvPr>
          <p:cNvPicPr>
            <a:picLocks noChangeAspect="1"/>
          </p:cNvPicPr>
          <p:nvPr/>
        </p:nvPicPr>
        <p:blipFill rotWithShape="1">
          <a:blip r:embed="rId3"/>
          <a:srcRect l="75949" t="-441" r="2904" b="42211"/>
          <a:stretch/>
        </p:blipFill>
        <p:spPr>
          <a:xfrm>
            <a:off x="9942562" y="2964996"/>
            <a:ext cx="2022088" cy="2900546"/>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E81376C6-7F23-45BB-9011-241E337B91D2}"/>
              </a:ext>
            </a:extLst>
          </p:cNvPr>
          <p:cNvSpPr txBox="1"/>
          <p:nvPr/>
        </p:nvSpPr>
        <p:spPr>
          <a:xfrm>
            <a:off x="300347" y="1615913"/>
            <a:ext cx="5034388" cy="1292662"/>
          </a:xfrm>
          <a:prstGeom prst="rect">
            <a:avLst/>
          </a:prstGeom>
          <a:noFill/>
        </p:spPr>
        <p:txBody>
          <a:bodyPr wrap="square" rtlCol="0">
            <a:spAutoFit/>
          </a:bodyPr>
          <a:lstStyle/>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8417AB-6767-46C9-8B36-1EB874D79871}"/>
              </a:ext>
            </a:extLst>
          </p:cNvPr>
          <p:cNvSpPr txBox="1"/>
          <p:nvPr/>
        </p:nvSpPr>
        <p:spPr>
          <a:xfrm>
            <a:off x="6558436" y="4655024"/>
            <a:ext cx="3032575"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Link displays together to be used as a video wall, connected via HDMI or wirelessly</a:t>
            </a:r>
            <a:endParaRPr lang="en-US" sz="1400" dirty="0">
              <a:latin typeface="Arial" panose="020B0604020202020204" pitchFamily="34" charset="0"/>
              <a:cs typeface="Arial" panose="020B0604020202020204" pitchFamily="34" charset="0"/>
            </a:endParaRPr>
          </a:p>
        </p:txBody>
      </p:sp>
      <p:pic>
        <p:nvPicPr>
          <p:cNvPr id="6" name="Graphic 5" descr="Lightbulb">
            <a:extLst>
              <a:ext uri="{FF2B5EF4-FFF2-40B4-BE49-F238E27FC236}">
                <a16:creationId xmlns:a16="http://schemas.microsoft.com/office/drawing/2014/main" id="{4FFE8A2A-5328-442B-970C-8A1DB376BC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162" y="1695661"/>
            <a:ext cx="702414" cy="702414"/>
          </a:xfrm>
          <a:prstGeom prst="rect">
            <a:avLst/>
          </a:prstGeom>
        </p:spPr>
      </p:pic>
      <p:sp>
        <p:nvSpPr>
          <p:cNvPr id="10" name="TextBox 9">
            <a:extLst>
              <a:ext uri="{FF2B5EF4-FFF2-40B4-BE49-F238E27FC236}">
                <a16:creationId xmlns:a16="http://schemas.microsoft.com/office/drawing/2014/main" id="{55613742-639D-420C-BB7E-436B414CA732}"/>
              </a:ext>
            </a:extLst>
          </p:cNvPr>
          <p:cNvSpPr txBox="1"/>
          <p:nvPr/>
        </p:nvSpPr>
        <p:spPr>
          <a:xfrm>
            <a:off x="1123576" y="1816035"/>
            <a:ext cx="508331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LED Digital Display Signs | $1,995</a:t>
            </a:r>
            <a:endParaRPr lang="en-US" sz="2400" b="1" dirty="0">
              <a:highlight>
                <a:srgbClr val="FFFF00"/>
              </a:highligh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751338E-181C-40F8-B913-E5FF16F723C3}"/>
              </a:ext>
            </a:extLst>
          </p:cNvPr>
          <p:cNvSpPr txBox="1"/>
          <p:nvPr/>
        </p:nvSpPr>
        <p:spPr>
          <a:xfrm>
            <a:off x="651896" y="2622254"/>
            <a:ext cx="4965848" cy="258532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LED displays bring innovation and versatility to your event!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Features include 5 GB of built-in storage supporting nearly all video and static image formats. Excellent image quality with high refresh rate, real-time device control, and no PC required. </a:t>
            </a:r>
          </a:p>
          <a:p>
            <a:endParaRPr lang="en-US" dirty="0"/>
          </a:p>
        </p:txBody>
      </p:sp>
      <p:sp>
        <p:nvSpPr>
          <p:cNvPr id="14" name="TextBox 13">
            <a:extLst>
              <a:ext uri="{FF2B5EF4-FFF2-40B4-BE49-F238E27FC236}">
                <a16:creationId xmlns:a16="http://schemas.microsoft.com/office/drawing/2014/main" id="{AB362A6F-6BC2-4B1D-8BFA-C550738B33B7}"/>
              </a:ext>
            </a:extLst>
          </p:cNvPr>
          <p:cNvSpPr txBox="1"/>
          <p:nvPr/>
        </p:nvSpPr>
        <p:spPr>
          <a:xfrm>
            <a:off x="706031" y="5050637"/>
            <a:ext cx="2987231" cy="1231106"/>
          </a:xfrm>
          <a:prstGeom prst="rect">
            <a:avLst/>
          </a:prstGeom>
          <a:solidFill>
            <a:schemeClr val="bg2"/>
          </a:solidFill>
          <a:ln>
            <a:solidFill>
              <a:schemeClr val="bg2"/>
            </a:solidFill>
          </a:ln>
        </p:spPr>
        <p:txBody>
          <a:bodyPr wrap="square" rtlCol="0">
            <a:spAutoFit/>
          </a:bodyPr>
          <a:lstStyle/>
          <a:p>
            <a:r>
              <a:rPr lang="en-US" sz="1400" b="1" dirty="0">
                <a:solidFill>
                  <a:schemeClr val="accent1"/>
                </a:solidFill>
              </a:rPr>
              <a:t>LED Digital Display Specs:</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23” wide, 77” high</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Footprint: 24” x 24’</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Pixel pitch: 2.5 mm</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LAN/WLAN network connectivity</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Accepts PNG, JPG, and MP4 files</a:t>
            </a:r>
          </a:p>
        </p:txBody>
      </p:sp>
    </p:spTree>
    <p:extLst>
      <p:ext uri="{BB962C8B-B14F-4D97-AF65-F5344CB8AC3E}">
        <p14:creationId xmlns:p14="http://schemas.microsoft.com/office/powerpoint/2010/main" val="29562052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310992" y="4805553"/>
            <a:ext cx="5879176" cy="1450214"/>
          </a:xfrm>
        </p:spPr>
        <p:txBody>
          <a:bodyPr>
            <a:normAutofit/>
          </a:bodyPr>
          <a:lstStyle/>
          <a:p>
            <a:pPr marL="0" indent="0">
              <a:buNone/>
            </a:pPr>
            <a:endParaRPr lang="en-US" dirty="0"/>
          </a:p>
          <a:p>
            <a:pPr lvl="1"/>
            <a:endParaRPr lang="en-US"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12</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b="1" spc="-50" dirty="0">
                <a:latin typeface="Arial Narrow" panose="020B0604020202020204" pitchFamily="34" charset="0"/>
                <a:cs typeface="Arial Narrow" panose="020B0604020202020204" pitchFamily="34" charset="0"/>
              </a:rPr>
              <a:t>FLOOR DECALS |</a:t>
            </a:r>
            <a:r>
              <a:rPr lang="en-US" spc="-50" dirty="0"/>
              <a:t> BACKLIT ROTATING TOWER</a:t>
            </a:r>
            <a:endParaRPr lang="en-US" b="1" spc="-50" dirty="0">
              <a:latin typeface="Arial Narrow" panose="020B0604020202020204" pitchFamily="34" charset="0"/>
              <a:cs typeface="Arial Narrow" panose="020B0604020202020204" pitchFamily="34" charset="0"/>
            </a:endParaRP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3"/>
          <a:srcRect l="9344" t="22090" r="9508" b="2056"/>
          <a:stretch/>
        </p:blipFill>
        <p:spPr>
          <a:xfrm>
            <a:off x="6184074" y="5291528"/>
            <a:ext cx="6287740" cy="1581462"/>
          </a:xfrm>
          <a:prstGeom prst="rect">
            <a:avLst/>
          </a:prstGeom>
        </p:spPr>
      </p:pic>
      <p:graphicFrame>
        <p:nvGraphicFramePr>
          <p:cNvPr id="6" name="Table 5">
            <a:extLst>
              <a:ext uri="{FF2B5EF4-FFF2-40B4-BE49-F238E27FC236}">
                <a16:creationId xmlns:a16="http://schemas.microsoft.com/office/drawing/2014/main" id="{D1853B0F-6D0C-4808-A3D2-80CFA7B7F4AA}"/>
              </a:ext>
            </a:extLst>
          </p:cNvPr>
          <p:cNvGraphicFramePr>
            <a:graphicFrameLocks noGrp="1"/>
          </p:cNvGraphicFramePr>
          <p:nvPr>
            <p:extLst>
              <p:ext uri="{D42A27DB-BD31-4B8C-83A1-F6EECF244321}">
                <p14:modId xmlns:p14="http://schemas.microsoft.com/office/powerpoint/2010/main" val="1520880839"/>
              </p:ext>
            </p:extLst>
          </p:nvPr>
        </p:nvGraphicFramePr>
        <p:xfrm>
          <a:off x="471611" y="1766885"/>
          <a:ext cx="11570016" cy="4829247"/>
        </p:xfrm>
        <a:graphic>
          <a:graphicData uri="http://schemas.openxmlformats.org/drawingml/2006/table">
            <a:tbl>
              <a:tblPr firstRow="1" bandRow="1">
                <a:tableStyleId>{5C22544A-7EE6-4342-B048-85BDC9FD1C3A}</a:tableStyleId>
              </a:tblPr>
              <a:tblGrid>
                <a:gridCol w="5785008">
                  <a:extLst>
                    <a:ext uri="{9D8B030D-6E8A-4147-A177-3AD203B41FA5}">
                      <a16:colId xmlns:a16="http://schemas.microsoft.com/office/drawing/2014/main" val="1023256883"/>
                    </a:ext>
                  </a:extLst>
                </a:gridCol>
                <a:gridCol w="5785008">
                  <a:extLst>
                    <a:ext uri="{9D8B030D-6E8A-4147-A177-3AD203B41FA5}">
                      <a16:colId xmlns:a16="http://schemas.microsoft.com/office/drawing/2014/main" val="852889478"/>
                    </a:ext>
                  </a:extLst>
                </a:gridCol>
              </a:tblGrid>
              <a:tr h="4829247">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510543861"/>
                  </a:ext>
                </a:extLst>
              </a:tr>
            </a:tbl>
          </a:graphicData>
        </a:graphic>
      </p:graphicFrame>
      <p:pic>
        <p:nvPicPr>
          <p:cNvPr id="11" name="Graphic 10" descr="Stamp">
            <a:extLst>
              <a:ext uri="{FF2B5EF4-FFF2-40B4-BE49-F238E27FC236}">
                <a16:creationId xmlns:a16="http://schemas.microsoft.com/office/drawing/2014/main" id="{A0125D0C-E1A8-4DDC-8259-F864115981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4147" y="1742602"/>
            <a:ext cx="707521" cy="707521"/>
          </a:xfrm>
          <a:prstGeom prst="rect">
            <a:avLst/>
          </a:prstGeom>
        </p:spPr>
      </p:pic>
      <p:sp>
        <p:nvSpPr>
          <p:cNvPr id="14" name="TextBox 13">
            <a:extLst>
              <a:ext uri="{FF2B5EF4-FFF2-40B4-BE49-F238E27FC236}">
                <a16:creationId xmlns:a16="http://schemas.microsoft.com/office/drawing/2014/main" id="{D5098A8E-4868-4177-BBC7-7B40A1CD9A15}"/>
              </a:ext>
            </a:extLst>
          </p:cNvPr>
          <p:cNvSpPr txBox="1"/>
          <p:nvPr/>
        </p:nvSpPr>
        <p:spPr>
          <a:xfrm>
            <a:off x="1244390" y="1680865"/>
            <a:ext cx="351575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Floor Decals</a:t>
            </a:r>
          </a:p>
          <a:p>
            <a:r>
              <a:rPr lang="en-US" sz="2400" b="1" dirty="0">
                <a:latin typeface="Arial" panose="020B0604020202020204" pitchFamily="34" charset="0"/>
                <a:cs typeface="Arial" panose="020B0604020202020204" pitchFamily="34" charset="0"/>
              </a:rPr>
              <a:t>$3,555 (1) | $5,460 (2)</a:t>
            </a:r>
          </a:p>
        </p:txBody>
      </p:sp>
      <p:pic>
        <p:nvPicPr>
          <p:cNvPr id="15" name="Picture 14">
            <a:extLst>
              <a:ext uri="{FF2B5EF4-FFF2-40B4-BE49-F238E27FC236}">
                <a16:creationId xmlns:a16="http://schemas.microsoft.com/office/drawing/2014/main" id="{AB280D59-8FFB-4064-9C58-978EFA5FC395}"/>
              </a:ext>
            </a:extLst>
          </p:cNvPr>
          <p:cNvPicPr>
            <a:picLocks noChangeAspect="1"/>
          </p:cNvPicPr>
          <p:nvPr/>
        </p:nvPicPr>
        <p:blipFill>
          <a:blip r:embed="rId6"/>
          <a:stretch>
            <a:fillRect/>
          </a:stretch>
        </p:blipFill>
        <p:spPr>
          <a:xfrm>
            <a:off x="3006223" y="2757623"/>
            <a:ext cx="2948346" cy="1936660"/>
          </a:xfrm>
          <a:prstGeom prst="rect">
            <a:avLst/>
          </a:prstGeom>
        </p:spPr>
      </p:pic>
      <p:sp>
        <p:nvSpPr>
          <p:cNvPr id="16" name="TextBox 15">
            <a:extLst>
              <a:ext uri="{FF2B5EF4-FFF2-40B4-BE49-F238E27FC236}">
                <a16:creationId xmlns:a16="http://schemas.microsoft.com/office/drawing/2014/main" id="{E334DF10-616D-45E1-9BA2-945A4ED4B165}"/>
              </a:ext>
            </a:extLst>
          </p:cNvPr>
          <p:cNvSpPr txBox="1"/>
          <p:nvPr/>
        </p:nvSpPr>
        <p:spPr>
          <a:xfrm>
            <a:off x="364147" y="2757623"/>
            <a:ext cx="2558375"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Take over the expo floor – literally!</a:t>
            </a:r>
          </a:p>
          <a:p>
            <a:endParaRPr lang="en-US" b="1"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Feature your company name, booth number, and compelling messaging, and guide buyers straight to your booth.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024588D-D50C-4F9B-96F9-A3FC457E76CC}"/>
              </a:ext>
            </a:extLst>
          </p:cNvPr>
          <p:cNvSpPr txBox="1"/>
          <p:nvPr/>
        </p:nvSpPr>
        <p:spPr>
          <a:xfrm>
            <a:off x="3001866" y="4696632"/>
            <a:ext cx="2948346" cy="523220"/>
          </a:xfrm>
          <a:prstGeom prst="rect">
            <a:avLst/>
          </a:prstGeom>
          <a:solidFill>
            <a:schemeClr val="bg2"/>
          </a:solidFill>
          <a:ln>
            <a:solidFill>
              <a:schemeClr val="bg2"/>
            </a:solidFill>
          </a:ln>
        </p:spPr>
        <p:txBody>
          <a:bodyPr wrap="square" rtlCol="0">
            <a:spAutoFit/>
          </a:bodyPr>
          <a:lstStyle/>
          <a:p>
            <a:r>
              <a:rPr lang="en-US" sz="1400" b="1" dirty="0">
                <a:solidFill>
                  <a:schemeClr val="accent1"/>
                </a:solidFill>
              </a:rPr>
              <a:t>Floor Decal Specs:</a:t>
            </a:r>
          </a:p>
          <a:p>
            <a:r>
              <a:rPr lang="en-US" sz="1400" dirty="0"/>
              <a:t>(2) 10’x4’ decals | Four Color</a:t>
            </a:r>
          </a:p>
        </p:txBody>
      </p:sp>
      <p:pic>
        <p:nvPicPr>
          <p:cNvPr id="19" name="Graphic 18" descr="Ruler">
            <a:extLst>
              <a:ext uri="{FF2B5EF4-FFF2-40B4-BE49-F238E27FC236}">
                <a16:creationId xmlns:a16="http://schemas.microsoft.com/office/drawing/2014/main" id="{27DC8459-09EE-4CA6-97F2-AED8E93667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831469">
            <a:off x="6466419" y="1902408"/>
            <a:ext cx="617035" cy="617035"/>
          </a:xfrm>
          <a:prstGeom prst="rect">
            <a:avLst/>
          </a:prstGeom>
        </p:spPr>
      </p:pic>
      <p:sp>
        <p:nvSpPr>
          <p:cNvPr id="20" name="TextBox 19">
            <a:extLst>
              <a:ext uri="{FF2B5EF4-FFF2-40B4-BE49-F238E27FC236}">
                <a16:creationId xmlns:a16="http://schemas.microsoft.com/office/drawing/2014/main" id="{5454B68D-3CA7-4650-A27C-BB88F2A89C7C}"/>
              </a:ext>
            </a:extLst>
          </p:cNvPr>
          <p:cNvSpPr txBox="1"/>
          <p:nvPr/>
        </p:nvSpPr>
        <p:spPr>
          <a:xfrm>
            <a:off x="7111492" y="1745492"/>
            <a:ext cx="3515758"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Backlit Rotating Tower</a:t>
            </a:r>
          </a:p>
          <a:p>
            <a:r>
              <a:rPr lang="en-US" sz="2400" b="1" dirty="0">
                <a:latin typeface="Arial" panose="020B0604020202020204" pitchFamily="34" charset="0"/>
                <a:cs typeface="Arial" panose="020B0604020202020204" pitchFamily="34" charset="0"/>
              </a:rPr>
              <a:t>$3,295 (1) | $10,015 (4)</a:t>
            </a:r>
          </a:p>
          <a:p>
            <a:r>
              <a:rPr lang="en-US" sz="2400" b="1" dirty="0">
                <a:latin typeface="Arial" panose="020B0604020202020204" pitchFamily="34" charset="0"/>
                <a:cs typeface="Arial" panose="020B0604020202020204" pitchFamily="34" charset="0"/>
              </a:rPr>
              <a:t> </a:t>
            </a:r>
            <a:endParaRPr lang="en-US" sz="2400" b="1" dirty="0">
              <a:highlight>
                <a:srgbClr val="FFFF00"/>
              </a:highligh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D551CB6-8565-4CE7-8332-4812EE635A22}"/>
              </a:ext>
            </a:extLst>
          </p:cNvPr>
          <p:cNvSpPr txBox="1"/>
          <p:nvPr/>
        </p:nvSpPr>
        <p:spPr>
          <a:xfrm>
            <a:off x="6648434" y="2659409"/>
            <a:ext cx="3049748"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Drive attention to your company at 360 degrees!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backlit rotating tower allows you the option to use all four panels of marketing real estate or to purchase signage by panel. </a:t>
            </a: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1FC98CD-DD79-4A31-B645-7D1428652809}"/>
              </a:ext>
            </a:extLst>
          </p:cNvPr>
          <p:cNvPicPr>
            <a:picLocks noChangeAspect="1"/>
          </p:cNvPicPr>
          <p:nvPr/>
        </p:nvPicPr>
        <p:blipFill>
          <a:blip r:embed="rId9"/>
          <a:stretch>
            <a:fillRect/>
          </a:stretch>
        </p:blipFill>
        <p:spPr>
          <a:xfrm>
            <a:off x="10043626" y="2711309"/>
            <a:ext cx="1893721" cy="2819351"/>
          </a:xfrm>
          <a:prstGeom prst="rect">
            <a:avLst/>
          </a:prstGeom>
        </p:spPr>
      </p:pic>
    </p:spTree>
    <p:extLst>
      <p:ext uri="{BB962C8B-B14F-4D97-AF65-F5344CB8AC3E}">
        <p14:creationId xmlns:p14="http://schemas.microsoft.com/office/powerpoint/2010/main" val="7794623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128751" y="1616765"/>
            <a:ext cx="5879176" cy="4982817"/>
          </a:xfrm>
        </p:spPr>
        <p:txBody>
          <a:bodyPr>
            <a:normAutofit/>
          </a:bodyPr>
          <a:lstStyle/>
          <a:p>
            <a:pPr marL="0" indent="0">
              <a:buNone/>
            </a:pPr>
            <a:r>
              <a:rPr lang="en-US" sz="2000" dirty="0"/>
              <a:t>Aisle signs are your best option for brand and booth exposure on the expo floor. Hung below the numbered aisle markers, they provide a space for front-and-center messaging complete with your tagline, logo, booth number and website address. </a:t>
            </a:r>
          </a:p>
          <a:p>
            <a:pPr marL="0" indent="0">
              <a:buNone/>
            </a:pPr>
            <a:r>
              <a:rPr lang="en-US" sz="1800" dirty="0"/>
              <a:t>Specs:</a:t>
            </a:r>
          </a:p>
          <a:p>
            <a:pPr lvl="1"/>
            <a:r>
              <a:rPr lang="en-US" sz="1800" dirty="0"/>
              <a:t>48’ W x 18’ H</a:t>
            </a:r>
          </a:p>
          <a:p>
            <a:pPr lvl="1"/>
            <a:r>
              <a:rPr lang="en-US" sz="1800" dirty="0"/>
              <a:t>Double-sided</a:t>
            </a:r>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Anaheim Aisles have two signs per aisle! </a:t>
            </a:r>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13</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t>EXPO HALL AISLE SIGN </a:t>
            </a:r>
            <a:r>
              <a:rPr lang="en-US" b="1" spc="-50" dirty="0">
                <a:latin typeface="Arial Narrow" panose="020B0604020202020204" pitchFamily="34" charset="0"/>
                <a:cs typeface="Arial Narrow" panose="020B0604020202020204" pitchFamily="34" charset="0"/>
              </a:rPr>
              <a:t>SPONSORSHIP</a:t>
            </a: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$1,545 </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4" name="Picture 3">
            <a:extLst>
              <a:ext uri="{FF2B5EF4-FFF2-40B4-BE49-F238E27FC236}">
                <a16:creationId xmlns:a16="http://schemas.microsoft.com/office/drawing/2014/main" id="{96A8CE07-B07C-485C-83DE-B4FF6942205B}"/>
              </a:ext>
            </a:extLst>
          </p:cNvPr>
          <p:cNvPicPr>
            <a:picLocks noChangeAspect="1"/>
          </p:cNvPicPr>
          <p:nvPr/>
        </p:nvPicPr>
        <p:blipFill>
          <a:blip r:embed="rId3"/>
          <a:stretch>
            <a:fillRect/>
          </a:stretch>
        </p:blipFill>
        <p:spPr>
          <a:xfrm>
            <a:off x="6553576" y="1775791"/>
            <a:ext cx="4299953" cy="182880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B58752A3-4765-419D-9F21-5A863257D683}"/>
              </a:ext>
            </a:extLst>
          </p:cNvPr>
          <p:cNvPicPr>
            <a:picLocks noChangeAspect="1"/>
          </p:cNvPicPr>
          <p:nvPr/>
        </p:nvPicPr>
        <p:blipFill>
          <a:blip r:embed="rId4"/>
          <a:stretch>
            <a:fillRect/>
          </a:stretch>
        </p:blipFill>
        <p:spPr>
          <a:xfrm>
            <a:off x="8107701" y="3429000"/>
            <a:ext cx="3955548" cy="1974855"/>
          </a:xfrm>
          <a:prstGeom prst="rect">
            <a:avLst/>
          </a:prstGeom>
          <a:ln>
            <a:noFill/>
          </a:ln>
          <a:effectLst>
            <a:outerShdw blurRad="190500" algn="tl" rotWithShape="0">
              <a:srgbClr val="000000">
                <a:alpha val="70000"/>
              </a:srgbClr>
            </a:outerShdw>
          </a:effectLst>
        </p:spPr>
      </p:pic>
      <p:graphicFrame>
        <p:nvGraphicFramePr>
          <p:cNvPr id="7" name="Table 6">
            <a:extLst>
              <a:ext uri="{FF2B5EF4-FFF2-40B4-BE49-F238E27FC236}">
                <a16:creationId xmlns:a16="http://schemas.microsoft.com/office/drawing/2014/main" id="{89120273-B52F-4281-9ADD-B1C9EC64BBB8}"/>
              </a:ext>
            </a:extLst>
          </p:cNvPr>
          <p:cNvGraphicFramePr>
            <a:graphicFrameLocks noGrp="1"/>
          </p:cNvGraphicFramePr>
          <p:nvPr>
            <p:extLst>
              <p:ext uri="{D42A27DB-BD31-4B8C-83A1-F6EECF244321}">
                <p14:modId xmlns:p14="http://schemas.microsoft.com/office/powerpoint/2010/main" val="1953248747"/>
              </p:ext>
            </p:extLst>
          </p:nvPr>
        </p:nvGraphicFramePr>
        <p:xfrm>
          <a:off x="394619" y="4561640"/>
          <a:ext cx="5241906" cy="1170420"/>
        </p:xfrm>
        <a:graphic>
          <a:graphicData uri="http://schemas.openxmlformats.org/drawingml/2006/table">
            <a:tbl>
              <a:tblPr firstRow="1" bandRow="1">
                <a:tableStyleId>{F5AB1C69-6EDB-4FF4-983F-18BD219EF322}</a:tableStyleId>
              </a:tblPr>
              <a:tblGrid>
                <a:gridCol w="2620953">
                  <a:extLst>
                    <a:ext uri="{9D8B030D-6E8A-4147-A177-3AD203B41FA5}">
                      <a16:colId xmlns:a16="http://schemas.microsoft.com/office/drawing/2014/main" val="60624264"/>
                    </a:ext>
                  </a:extLst>
                </a:gridCol>
                <a:gridCol w="2620953">
                  <a:extLst>
                    <a:ext uri="{9D8B030D-6E8A-4147-A177-3AD203B41FA5}">
                      <a16:colId xmlns:a16="http://schemas.microsoft.com/office/drawing/2014/main" val="1028456716"/>
                    </a:ext>
                  </a:extLst>
                </a:gridCol>
              </a:tblGrid>
              <a:tr h="585210">
                <a:tc>
                  <a:txBody>
                    <a:bodyPr/>
                    <a:lstStyle/>
                    <a:p>
                      <a:pPr algn="ctr"/>
                      <a:r>
                        <a:rPr lang="en-US" b="1" dirty="0">
                          <a:latin typeface="Arial" panose="020B0604020202020204" pitchFamily="34" charset="0"/>
                          <a:cs typeface="Arial" panose="020B0604020202020204" pitchFamily="34" charset="0"/>
                        </a:rPr>
                        <a:t>Per Aisle Sign</a:t>
                      </a:r>
                    </a:p>
                  </a:txBody>
                  <a:tcPr/>
                </a:tc>
                <a:tc>
                  <a:txBody>
                    <a:bodyPr/>
                    <a:lstStyle/>
                    <a:p>
                      <a:pPr algn="ctr"/>
                      <a:r>
                        <a:rPr lang="en-US" b="1" dirty="0">
                          <a:latin typeface="Arial" panose="020B0604020202020204" pitchFamily="34" charset="0"/>
                          <a:cs typeface="Arial" panose="020B0604020202020204" pitchFamily="34" charset="0"/>
                        </a:rPr>
                        <a:t>4+ Aisle Signs</a:t>
                      </a:r>
                    </a:p>
                  </a:txBody>
                  <a:tcPr/>
                </a:tc>
                <a:extLst>
                  <a:ext uri="{0D108BD9-81ED-4DB2-BD59-A6C34878D82A}">
                    <a16:rowId xmlns:a16="http://schemas.microsoft.com/office/drawing/2014/main" val="371423134"/>
                  </a:ext>
                </a:extLst>
              </a:tr>
              <a:tr h="585210">
                <a:tc>
                  <a:txBody>
                    <a:bodyPr/>
                    <a:lstStyle/>
                    <a:p>
                      <a:pPr algn="ctr"/>
                      <a:r>
                        <a:rPr lang="en-US" b="1" dirty="0">
                          <a:latin typeface="Arial" panose="020B0604020202020204" pitchFamily="34" charset="0"/>
                          <a:cs typeface="Arial" panose="020B0604020202020204" pitchFamily="34" charset="0"/>
                        </a:rPr>
                        <a:t>$1,545</a:t>
                      </a:r>
                    </a:p>
                  </a:txBody>
                  <a:tcPr/>
                </a:tc>
                <a:tc>
                  <a:txBody>
                    <a:bodyPr/>
                    <a:lstStyle/>
                    <a:p>
                      <a:pPr algn="ctr"/>
                      <a:r>
                        <a:rPr lang="en-US" b="1" dirty="0">
                          <a:latin typeface="Arial" panose="020B0604020202020204" pitchFamily="34" charset="0"/>
                          <a:cs typeface="Arial" panose="020B0604020202020204" pitchFamily="34" charset="0"/>
                        </a:rPr>
                        <a:t>$1,250 each</a:t>
                      </a:r>
                    </a:p>
                  </a:txBody>
                  <a:tcPr/>
                </a:tc>
                <a:extLst>
                  <a:ext uri="{0D108BD9-81ED-4DB2-BD59-A6C34878D82A}">
                    <a16:rowId xmlns:a16="http://schemas.microsoft.com/office/drawing/2014/main" val="3525016931"/>
                  </a:ext>
                </a:extLst>
              </a:tr>
            </a:tbl>
          </a:graphicData>
        </a:graphic>
      </p:graphicFrame>
    </p:spTree>
    <p:extLst>
      <p:ext uri="{BB962C8B-B14F-4D97-AF65-F5344CB8AC3E}">
        <p14:creationId xmlns:p14="http://schemas.microsoft.com/office/powerpoint/2010/main" val="1879554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612691" y="2061108"/>
            <a:ext cx="5325539" cy="3029507"/>
          </a:xfrm>
        </p:spPr>
        <p:txBody>
          <a:bodyPr>
            <a:normAutofit fontScale="77500" lnSpcReduction="20000"/>
          </a:bodyPr>
          <a:lstStyle/>
          <a:p>
            <a:pPr marL="0" indent="0">
              <a:lnSpc>
                <a:spcPct val="100000"/>
              </a:lnSpc>
              <a:buNone/>
            </a:pPr>
            <a:r>
              <a:rPr lang="en-US" sz="2000" dirty="0"/>
              <a:t>Put your message into the hands of thousands. Bag sponsorships are an effective and unique way to appeal to buyers and make a lasting impression as they are carried throughout the expo floor.  </a:t>
            </a:r>
          </a:p>
          <a:p>
            <a:pPr marL="0" indent="0">
              <a:lnSpc>
                <a:spcPct val="100000"/>
              </a:lnSpc>
              <a:buNone/>
            </a:pPr>
            <a:r>
              <a:rPr lang="en-US" sz="2000" dirty="0"/>
              <a:t>We will place your sponsor-supplied bag on stands at strategic locations throughout the venue for the duration of the event.</a:t>
            </a:r>
          </a:p>
          <a:p>
            <a:pPr marL="0" indent="0">
              <a:lnSpc>
                <a:spcPct val="100000"/>
              </a:lnSpc>
              <a:buNone/>
            </a:pPr>
            <a:endParaRPr lang="en-US" sz="2000" dirty="0"/>
          </a:p>
          <a:p>
            <a:pPr marL="0" indent="0">
              <a:lnSpc>
                <a:spcPct val="100000"/>
              </a:lnSpc>
              <a:buNone/>
            </a:pPr>
            <a:r>
              <a:rPr lang="en-US" sz="2000" dirty="0"/>
              <a:t>$5,000 for 5,000 bags</a:t>
            </a:r>
          </a:p>
          <a:p>
            <a:pPr marL="0" indent="0">
              <a:lnSpc>
                <a:spcPct val="100000"/>
              </a:lnSpc>
              <a:buNone/>
            </a:pPr>
            <a:r>
              <a:rPr lang="en-US" sz="2000" dirty="0"/>
              <a:t>$8,500 for 10,000 bags</a:t>
            </a:r>
          </a:p>
          <a:p>
            <a:pPr marL="0" indent="0">
              <a:lnSpc>
                <a:spcPct val="100000"/>
              </a:lnSpc>
              <a:buNone/>
            </a:pPr>
            <a:endParaRPr lang="en-US" sz="2000" dirty="0"/>
          </a:p>
          <a:p>
            <a:pPr marL="0" indent="0">
              <a:buNone/>
            </a:pPr>
            <a:endParaRPr lang="en-US" sz="2000"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14</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b="1" spc="-50" dirty="0">
                <a:latin typeface="Arial Narrow" panose="020B0604020202020204" pitchFamily="34" charset="0"/>
                <a:cs typeface="Arial Narrow" panose="020B0604020202020204" pitchFamily="34" charset="0"/>
              </a:rPr>
              <a:t>BAG SPONSORSHIP</a:t>
            </a: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$5,000 - $8,500 </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5" name="Picture 4">
            <a:extLst>
              <a:ext uri="{FF2B5EF4-FFF2-40B4-BE49-F238E27FC236}">
                <a16:creationId xmlns:a16="http://schemas.microsoft.com/office/drawing/2014/main" id="{0BF77747-1D7E-473C-A68C-F52A40F94ADF}"/>
              </a:ext>
            </a:extLst>
          </p:cNvPr>
          <p:cNvPicPr>
            <a:picLocks noChangeAspect="1"/>
          </p:cNvPicPr>
          <p:nvPr/>
        </p:nvPicPr>
        <p:blipFill>
          <a:blip r:embed="rId3"/>
          <a:stretch>
            <a:fillRect/>
          </a:stretch>
        </p:blipFill>
        <p:spPr>
          <a:xfrm>
            <a:off x="6930456" y="1616765"/>
            <a:ext cx="3313474" cy="3941921"/>
          </a:xfrm>
          <a:prstGeom prst="rect">
            <a:avLst/>
          </a:prstGeom>
        </p:spPr>
      </p:pic>
    </p:spTree>
    <p:extLst>
      <p:ext uri="{BB962C8B-B14F-4D97-AF65-F5344CB8AC3E}">
        <p14:creationId xmlns:p14="http://schemas.microsoft.com/office/powerpoint/2010/main" val="429266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382136" y="1801360"/>
            <a:ext cx="7923767" cy="832658"/>
          </a:xfrm>
        </p:spPr>
        <p:txBody>
          <a:bodyPr>
            <a:normAutofit/>
          </a:bodyPr>
          <a:lstStyle/>
          <a:p>
            <a:pPr marL="0" indent="0">
              <a:buNone/>
            </a:pPr>
            <a:r>
              <a:rPr lang="en-US" sz="2000" dirty="0"/>
              <a:t>Put it in print. Materials are available to all attendees and referenced throughout the day. </a:t>
            </a:r>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15</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t>PRINT ADVERTISING</a:t>
            </a:r>
            <a:endParaRPr lang="en-US" b="1" spc="-50" dirty="0">
              <a:latin typeface="Arial Narrow" panose="020B0604020202020204" pitchFamily="34" charset="0"/>
              <a:cs typeface="Arial Narrow" panose="020B0604020202020204" pitchFamily="34" charset="0"/>
            </a:endParaRP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a:xfrm>
            <a:off x="7449954" y="881745"/>
            <a:ext cx="4742046" cy="554037"/>
          </a:xfrm>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Pricing Varies</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6" name="Picture 5">
            <a:extLst>
              <a:ext uri="{FF2B5EF4-FFF2-40B4-BE49-F238E27FC236}">
                <a16:creationId xmlns:a16="http://schemas.microsoft.com/office/drawing/2014/main" id="{4C850F44-C7CA-4722-81F4-90320BDD2415}"/>
              </a:ext>
            </a:extLst>
          </p:cNvPr>
          <p:cNvPicPr>
            <a:picLocks noChangeAspect="1"/>
          </p:cNvPicPr>
          <p:nvPr/>
        </p:nvPicPr>
        <p:blipFill>
          <a:blip r:embed="rId3"/>
          <a:stretch>
            <a:fillRect/>
          </a:stretch>
        </p:blipFill>
        <p:spPr>
          <a:xfrm>
            <a:off x="8646625" y="1478119"/>
            <a:ext cx="3545375" cy="4348624"/>
          </a:xfrm>
          <a:prstGeom prst="rect">
            <a:avLst/>
          </a:prstGeom>
        </p:spPr>
      </p:pic>
      <p:graphicFrame>
        <p:nvGraphicFramePr>
          <p:cNvPr id="4" name="Table 3">
            <a:extLst>
              <a:ext uri="{FF2B5EF4-FFF2-40B4-BE49-F238E27FC236}">
                <a16:creationId xmlns:a16="http://schemas.microsoft.com/office/drawing/2014/main" id="{B354B028-EED7-4F4F-81C8-3FA05C2D36BA}"/>
              </a:ext>
            </a:extLst>
          </p:cNvPr>
          <p:cNvGraphicFramePr>
            <a:graphicFrameLocks noGrp="1"/>
          </p:cNvGraphicFramePr>
          <p:nvPr>
            <p:extLst>
              <p:ext uri="{D42A27DB-BD31-4B8C-83A1-F6EECF244321}">
                <p14:modId xmlns:p14="http://schemas.microsoft.com/office/powerpoint/2010/main" val="149509697"/>
              </p:ext>
            </p:extLst>
          </p:nvPr>
        </p:nvGraphicFramePr>
        <p:xfrm>
          <a:off x="481936" y="2558137"/>
          <a:ext cx="6788293" cy="3422939"/>
        </p:xfrm>
        <a:graphic>
          <a:graphicData uri="http://schemas.openxmlformats.org/drawingml/2006/table">
            <a:tbl>
              <a:tblPr/>
              <a:tblGrid>
                <a:gridCol w="3797213">
                  <a:extLst>
                    <a:ext uri="{9D8B030D-6E8A-4147-A177-3AD203B41FA5}">
                      <a16:colId xmlns:a16="http://schemas.microsoft.com/office/drawing/2014/main" val="3064392086"/>
                    </a:ext>
                  </a:extLst>
                </a:gridCol>
                <a:gridCol w="2991080">
                  <a:extLst>
                    <a:ext uri="{9D8B030D-6E8A-4147-A177-3AD203B41FA5}">
                      <a16:colId xmlns:a16="http://schemas.microsoft.com/office/drawing/2014/main" val="193165181"/>
                    </a:ext>
                  </a:extLst>
                </a:gridCol>
              </a:tblGrid>
              <a:tr h="375289">
                <a:tc>
                  <a:txBody>
                    <a:bodyPr/>
                    <a:lstStyle/>
                    <a:p>
                      <a:pPr algn="l" fontAlgn="ctr"/>
                      <a:r>
                        <a:rPr lang="en-US" sz="1800" b="1" i="0" u="none" strike="noStrike" dirty="0">
                          <a:solidFill>
                            <a:srgbClr val="000000"/>
                          </a:solidFill>
                          <a:effectLst/>
                          <a:latin typeface="Calibri" panose="020F0502020204030204" pitchFamily="34" charset="0"/>
                        </a:rPr>
                        <a:t>Show Guide Advertising:</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100" b="1" i="0" u="none" strike="noStrike" dirty="0">
                          <a:solidFill>
                            <a:srgbClr val="000000"/>
                          </a:solidFill>
                          <a:effectLst/>
                          <a:latin typeface="Calibri" panose="020F050202020403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613716140"/>
                  </a:ext>
                </a:extLst>
              </a:tr>
              <a:tr h="264465">
                <a:tc>
                  <a:txBody>
                    <a:bodyPr/>
                    <a:lstStyle/>
                    <a:p>
                      <a:pPr algn="l" fontAlgn="ctr"/>
                      <a:r>
                        <a:rPr lang="en-US" sz="1100" b="1" i="0" u="none" strike="noStrike" dirty="0">
                          <a:solidFill>
                            <a:srgbClr val="FFFFFF"/>
                          </a:solidFill>
                          <a:effectLst/>
                          <a:latin typeface="Calibri" panose="020F0502020204030204" pitchFamily="34" charset="0"/>
                        </a:rPr>
                        <a:t>Onsite Directory Advertising Options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9999"/>
                    </a:solidFill>
                  </a:tcPr>
                </a:tc>
                <a:tc>
                  <a:txBody>
                    <a:bodyPr/>
                    <a:lstStyle/>
                    <a:p>
                      <a:pPr algn="ctr" fontAlgn="ctr"/>
                      <a:r>
                        <a:rPr lang="en-US" sz="1100" b="1" i="0" u="none" strike="noStrike" dirty="0">
                          <a:solidFill>
                            <a:srgbClr val="FFFFFF"/>
                          </a:solidFill>
                          <a:effectLst/>
                          <a:latin typeface="Calibri" panose="020F0502020204030204" pitchFamily="34" charset="0"/>
                        </a:rPr>
                        <a:t>2019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9999"/>
                    </a:solidFill>
                  </a:tcPr>
                </a:tc>
                <a:extLst>
                  <a:ext uri="{0D108BD9-81ED-4DB2-BD59-A6C34878D82A}">
                    <a16:rowId xmlns:a16="http://schemas.microsoft.com/office/drawing/2014/main" val="2835946067"/>
                  </a:ext>
                </a:extLst>
              </a:tr>
              <a:tr h="251872">
                <a:tc>
                  <a:txBody>
                    <a:bodyPr/>
                    <a:lstStyle/>
                    <a:p>
                      <a:pPr algn="l" fontAlgn="ctr"/>
                      <a:r>
                        <a:rPr lang="en-US" sz="1100" b="1" i="0" u="none" strike="noStrike" dirty="0">
                          <a:solidFill>
                            <a:srgbClr val="000000"/>
                          </a:solidFill>
                          <a:effectLst/>
                          <a:latin typeface="Calibri" panose="020F0502020204030204" pitchFamily="34" charset="0"/>
                        </a:rPr>
                        <a:t>Premium: Ad Runner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$7,500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055641"/>
                  </a:ext>
                </a:extLst>
              </a:tr>
              <a:tr h="251872">
                <a:tc>
                  <a:txBody>
                    <a:bodyPr/>
                    <a:lstStyle/>
                    <a:p>
                      <a:pPr algn="l" fontAlgn="ctr"/>
                      <a:r>
                        <a:rPr lang="en-US" sz="1100" b="1" i="0" u="none" strike="noStrike" dirty="0">
                          <a:solidFill>
                            <a:srgbClr val="000000"/>
                          </a:solidFill>
                          <a:effectLst/>
                          <a:latin typeface="Calibri" panose="020F0502020204030204" pitchFamily="34" charset="0"/>
                        </a:rPr>
                        <a:t>Premium: Outside Back Cover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$6,540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9928223"/>
                  </a:ext>
                </a:extLst>
              </a:tr>
              <a:tr h="251872">
                <a:tc>
                  <a:txBody>
                    <a:bodyPr/>
                    <a:lstStyle/>
                    <a:p>
                      <a:pPr algn="l" fontAlgn="ctr"/>
                      <a:r>
                        <a:rPr lang="en-US" sz="1100" b="1" i="0" u="none" strike="noStrike" dirty="0">
                          <a:solidFill>
                            <a:srgbClr val="000000"/>
                          </a:solidFill>
                          <a:effectLst/>
                          <a:latin typeface="Calibri" panose="020F0502020204030204" pitchFamily="34" charset="0"/>
                        </a:rPr>
                        <a:t>Premium: Inside Front or Back Cover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$5,835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802961"/>
                  </a:ext>
                </a:extLst>
              </a:tr>
              <a:tr h="251872">
                <a:tc>
                  <a:txBody>
                    <a:bodyPr/>
                    <a:lstStyle/>
                    <a:p>
                      <a:pPr algn="l" fontAlgn="ctr"/>
                      <a:r>
                        <a:rPr lang="en-US" sz="1100" b="1" i="0" u="none" strike="noStrike" dirty="0">
                          <a:solidFill>
                            <a:srgbClr val="000000"/>
                          </a:solidFill>
                          <a:effectLst/>
                          <a:latin typeface="Calibri" panose="020F0502020204030204" pitchFamily="34" charset="0"/>
                        </a:rPr>
                        <a:t>Premium: Facing Front Cover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$5,305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518015"/>
                  </a:ext>
                </a:extLst>
              </a:tr>
              <a:tr h="251872">
                <a:tc>
                  <a:txBody>
                    <a:bodyPr/>
                    <a:lstStyle/>
                    <a:p>
                      <a:pPr algn="l" fontAlgn="ctr"/>
                      <a:r>
                        <a:rPr lang="en-US" sz="1100" b="1" i="0" u="none" strike="noStrike" dirty="0">
                          <a:solidFill>
                            <a:srgbClr val="000000"/>
                          </a:solidFill>
                          <a:effectLst/>
                          <a:latin typeface="Calibri" panose="020F0502020204030204" pitchFamily="34" charset="0"/>
                        </a:rPr>
                        <a:t>Premium: Opposite Table of Contents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$4,300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748239"/>
                  </a:ext>
                </a:extLst>
              </a:tr>
              <a:tr h="251872">
                <a:tc>
                  <a:txBody>
                    <a:bodyPr/>
                    <a:lstStyle/>
                    <a:p>
                      <a:pPr algn="l" fontAlgn="ctr"/>
                      <a:r>
                        <a:rPr lang="en-US" sz="1100" b="1" i="0" u="none" strike="noStrike" dirty="0">
                          <a:solidFill>
                            <a:srgbClr val="000000"/>
                          </a:solidFill>
                          <a:effectLst/>
                          <a:latin typeface="Calibri" panose="020F0502020204030204" pitchFamily="34" charset="0"/>
                        </a:rPr>
                        <a:t>Full Page, 4 Color Advertisement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$2,950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676654"/>
                  </a:ext>
                </a:extLst>
              </a:tr>
              <a:tr h="251872">
                <a:tc>
                  <a:txBody>
                    <a:bodyPr/>
                    <a:lstStyle/>
                    <a:p>
                      <a:pPr algn="l" fontAlgn="ctr"/>
                      <a:r>
                        <a:rPr lang="en-US" sz="1100" b="1" i="0" u="none" strike="noStrike" dirty="0">
                          <a:solidFill>
                            <a:srgbClr val="000000"/>
                          </a:solidFill>
                          <a:effectLst/>
                          <a:latin typeface="Calibri" panose="020F0502020204030204" pitchFamily="34" charset="0"/>
                        </a:rPr>
                        <a:t>Half Page, 4 Color Advertisement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$2,275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484865"/>
                  </a:ext>
                </a:extLst>
              </a:tr>
              <a:tr h="251872">
                <a:tc gridSpan="2">
                  <a:txBody>
                    <a:bodyPr/>
                    <a:lstStyle/>
                    <a:p>
                      <a:pPr algn="l" fontAlgn="ctr"/>
                      <a:r>
                        <a:rPr lang="en-US" sz="1100" b="1" i="1" u="none" strike="noStrike" dirty="0">
                          <a:solidFill>
                            <a:srgbClr val="FFFFFF"/>
                          </a:solidFill>
                          <a:effectLst/>
                          <a:latin typeface="Calibri" panose="020F0502020204030204" pitchFamily="34" charset="0"/>
                        </a:rPr>
                        <a:t>Ad Specs-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99999"/>
                    </a:solidFill>
                  </a:tcPr>
                </a:tc>
                <a:tc hMerge="1">
                  <a:txBody>
                    <a:bodyPr/>
                    <a:lstStyle/>
                    <a:p>
                      <a:endParaRPr lang="en-US"/>
                    </a:p>
                  </a:txBody>
                  <a:tcPr/>
                </a:tc>
                <a:extLst>
                  <a:ext uri="{0D108BD9-81ED-4DB2-BD59-A6C34878D82A}">
                    <a16:rowId xmlns:a16="http://schemas.microsoft.com/office/drawing/2014/main" val="1645878263"/>
                  </a:ext>
                </a:extLst>
              </a:tr>
              <a:tr h="251872">
                <a:tc gridSpan="2">
                  <a:txBody>
                    <a:bodyPr/>
                    <a:lstStyle/>
                    <a:p>
                      <a:pPr algn="l" fontAlgn="ctr"/>
                      <a:r>
                        <a:rPr lang="en-US" sz="1100" b="1" i="1" u="none" strike="noStrike" dirty="0">
                          <a:solidFill>
                            <a:srgbClr val="FFFFFF"/>
                          </a:solidFill>
                          <a:effectLst/>
                          <a:latin typeface="Calibri" panose="020F0502020204030204" pitchFamily="34" charset="0"/>
                        </a:rPr>
                        <a:t>Trim:  8.5 x 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9999"/>
                    </a:solidFill>
                  </a:tcPr>
                </a:tc>
                <a:tc hMerge="1">
                  <a:txBody>
                    <a:bodyPr/>
                    <a:lstStyle/>
                    <a:p>
                      <a:endParaRPr lang="en-US"/>
                    </a:p>
                  </a:txBody>
                  <a:tcPr/>
                </a:tc>
                <a:extLst>
                  <a:ext uri="{0D108BD9-81ED-4DB2-BD59-A6C34878D82A}">
                    <a16:rowId xmlns:a16="http://schemas.microsoft.com/office/drawing/2014/main" val="3050268487"/>
                  </a:ext>
                </a:extLst>
              </a:tr>
              <a:tr h="251872">
                <a:tc gridSpan="2">
                  <a:txBody>
                    <a:bodyPr/>
                    <a:lstStyle/>
                    <a:p>
                      <a:pPr algn="l" fontAlgn="ctr"/>
                      <a:r>
                        <a:rPr lang="en-US" sz="1100" b="1" i="1" u="none" strike="noStrike" dirty="0">
                          <a:solidFill>
                            <a:srgbClr val="FFFFFF"/>
                          </a:solidFill>
                          <a:effectLst/>
                          <a:latin typeface="Calibri" panose="020F0502020204030204" pitchFamily="34" charset="0"/>
                        </a:rPr>
                        <a:t>Live Area:  Keep live matter .25" from trim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9999"/>
                    </a:solidFill>
                  </a:tcPr>
                </a:tc>
                <a:tc hMerge="1">
                  <a:txBody>
                    <a:bodyPr/>
                    <a:lstStyle/>
                    <a:p>
                      <a:endParaRPr lang="en-US"/>
                    </a:p>
                  </a:txBody>
                  <a:tcPr/>
                </a:tc>
                <a:extLst>
                  <a:ext uri="{0D108BD9-81ED-4DB2-BD59-A6C34878D82A}">
                    <a16:rowId xmlns:a16="http://schemas.microsoft.com/office/drawing/2014/main" val="1347175343"/>
                  </a:ext>
                </a:extLst>
              </a:tr>
              <a:tr h="264465">
                <a:tc gridSpan="2">
                  <a:txBody>
                    <a:bodyPr/>
                    <a:lstStyle/>
                    <a:p>
                      <a:pPr algn="l" fontAlgn="ctr"/>
                      <a:r>
                        <a:rPr lang="en-US" sz="1100" b="1" i="1" u="none" strike="noStrike" dirty="0">
                          <a:solidFill>
                            <a:srgbClr val="FFFFFF"/>
                          </a:solidFill>
                          <a:effectLst/>
                          <a:latin typeface="Calibri" panose="020F0502020204030204" pitchFamily="34" charset="0"/>
                        </a:rPr>
                        <a:t>Bleed:  Pull bleed .25" beyond trim on all sides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99999"/>
                    </a:solidFill>
                  </a:tcPr>
                </a:tc>
                <a:tc hMerge="1">
                  <a:txBody>
                    <a:bodyPr/>
                    <a:lstStyle/>
                    <a:p>
                      <a:endParaRPr lang="en-US"/>
                    </a:p>
                  </a:txBody>
                  <a:tcPr/>
                </a:tc>
                <a:extLst>
                  <a:ext uri="{0D108BD9-81ED-4DB2-BD59-A6C34878D82A}">
                    <a16:rowId xmlns:a16="http://schemas.microsoft.com/office/drawing/2014/main" val="4044604650"/>
                  </a:ext>
                </a:extLst>
              </a:tr>
            </a:tbl>
          </a:graphicData>
        </a:graphic>
      </p:graphicFrame>
    </p:spTree>
    <p:extLst>
      <p:ext uri="{BB962C8B-B14F-4D97-AF65-F5344CB8AC3E}">
        <p14:creationId xmlns:p14="http://schemas.microsoft.com/office/powerpoint/2010/main" val="402681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128752" y="1616765"/>
            <a:ext cx="7868836" cy="4982817"/>
          </a:xfrm>
        </p:spPr>
        <p:txBody>
          <a:bodyPr>
            <a:normAutofit fontScale="70000" lnSpcReduction="20000"/>
          </a:bodyPr>
          <a:lstStyle/>
          <a:p>
            <a:pPr marL="0" indent="0">
              <a:buNone/>
            </a:pPr>
            <a:r>
              <a:rPr lang="en-US" sz="4200" b="1" dirty="0"/>
              <a:t>Digital Daily Ads - $895 Each</a:t>
            </a:r>
          </a:p>
          <a:p>
            <a:pPr marL="0" indent="0">
              <a:buNone/>
            </a:pPr>
            <a:r>
              <a:rPr lang="en-US" sz="4200" dirty="0"/>
              <a:t>Take advantage of messaging attendees on show days! Share your direct message, logo, booth number, and link to your company website in an attendee email scheduled on each day of the event. </a:t>
            </a:r>
          </a:p>
          <a:p>
            <a:pPr marL="0" indent="0">
              <a:buNone/>
            </a:pPr>
            <a:endParaRPr lang="en-US" dirty="0"/>
          </a:p>
          <a:p>
            <a:pPr marL="0" indent="0">
              <a:buNone/>
            </a:pPr>
            <a:r>
              <a:rPr lang="en-US" sz="3800" dirty="0"/>
              <a:t>*Content must be received ten (10) business days prior to deployment. Content subject to approval by Informa</a:t>
            </a:r>
          </a:p>
          <a:p>
            <a:pPr marL="0" indent="0">
              <a:buNone/>
            </a:pPr>
            <a:endParaRPr lang="en-US" dirty="0"/>
          </a:p>
          <a:p>
            <a:pPr marL="0" indent="0">
              <a:buNone/>
            </a:pPr>
            <a:r>
              <a:rPr lang="en-US" sz="2900" b="1" dirty="0"/>
              <a:t>Limited to 3 ads per deployment per show brand: MD&amp;M, ATX, D&amp;M, Pack and Plastec</a:t>
            </a:r>
            <a:endParaRPr lang="en-US" dirty="0"/>
          </a:p>
          <a:p>
            <a:pPr lvl="1"/>
            <a:endParaRPr lang="en-US"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16</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t>DIGITAL DAILY ADVERTISING</a:t>
            </a:r>
            <a:endParaRPr lang="en-US" b="1" spc="-50" dirty="0">
              <a:latin typeface="Arial Narrow" panose="020B0604020202020204" pitchFamily="34" charset="0"/>
              <a:cs typeface="Arial Narrow" panose="020B0604020202020204" pitchFamily="34" charset="0"/>
            </a:endParaRP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$795 or 895 per ad </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7" name="Picture 6">
            <a:extLst>
              <a:ext uri="{FF2B5EF4-FFF2-40B4-BE49-F238E27FC236}">
                <a16:creationId xmlns:a16="http://schemas.microsoft.com/office/drawing/2014/main" id="{AF18C8A8-F4E1-421E-ADF9-E19E4E18A052}"/>
              </a:ext>
            </a:extLst>
          </p:cNvPr>
          <p:cNvPicPr>
            <a:picLocks noChangeAspect="1"/>
          </p:cNvPicPr>
          <p:nvPr/>
        </p:nvPicPr>
        <p:blipFill>
          <a:blip r:embed="rId3"/>
          <a:stretch>
            <a:fillRect/>
          </a:stretch>
        </p:blipFill>
        <p:spPr>
          <a:xfrm>
            <a:off x="9014194" y="1477797"/>
            <a:ext cx="3255145" cy="5541281"/>
          </a:xfrm>
          <a:prstGeom prst="rect">
            <a:avLst/>
          </a:prstGeom>
        </p:spPr>
      </p:pic>
      <p:pic>
        <p:nvPicPr>
          <p:cNvPr id="9" name="Picture 8">
            <a:extLst>
              <a:ext uri="{FF2B5EF4-FFF2-40B4-BE49-F238E27FC236}">
                <a16:creationId xmlns:a16="http://schemas.microsoft.com/office/drawing/2014/main" id="{DFD38C48-863F-49E0-A2AA-1B839EE90D3B}"/>
              </a:ext>
            </a:extLst>
          </p:cNvPr>
          <p:cNvPicPr>
            <a:picLocks noChangeAspect="1"/>
          </p:cNvPicPr>
          <p:nvPr/>
        </p:nvPicPr>
        <p:blipFill>
          <a:blip r:embed="rId4"/>
          <a:stretch>
            <a:fillRect/>
          </a:stretch>
        </p:blipFill>
        <p:spPr>
          <a:xfrm>
            <a:off x="9126246" y="4541901"/>
            <a:ext cx="2930756" cy="1242874"/>
          </a:xfrm>
          <a:prstGeom prst="rect">
            <a:avLst/>
          </a:prstGeom>
        </p:spPr>
      </p:pic>
      <p:pic>
        <p:nvPicPr>
          <p:cNvPr id="11" name="Picture 10">
            <a:extLst>
              <a:ext uri="{FF2B5EF4-FFF2-40B4-BE49-F238E27FC236}">
                <a16:creationId xmlns:a16="http://schemas.microsoft.com/office/drawing/2014/main" id="{E09486C6-A2BF-408B-885B-058D766F0369}"/>
              </a:ext>
            </a:extLst>
          </p:cNvPr>
          <p:cNvPicPr>
            <a:picLocks noChangeAspect="1"/>
          </p:cNvPicPr>
          <p:nvPr/>
        </p:nvPicPr>
        <p:blipFill>
          <a:blip r:embed="rId5"/>
          <a:stretch>
            <a:fillRect/>
          </a:stretch>
        </p:blipFill>
        <p:spPr>
          <a:xfrm>
            <a:off x="8522563" y="4289058"/>
            <a:ext cx="3710436" cy="1495717"/>
          </a:xfrm>
          <a:prstGeom prst="rect">
            <a:avLst/>
          </a:prstGeom>
        </p:spPr>
      </p:pic>
    </p:spTree>
    <p:extLst>
      <p:ext uri="{BB962C8B-B14F-4D97-AF65-F5344CB8AC3E}">
        <p14:creationId xmlns:p14="http://schemas.microsoft.com/office/powerpoint/2010/main" val="90159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17</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t>Geofencing/Retargeting– Targeted Mobile and Desktop Advertising</a:t>
            </a:r>
            <a:endParaRPr lang="en-US" b="1" spc="-50" dirty="0">
              <a:latin typeface="Arial Narrow" panose="020B0604020202020204" pitchFamily="34" charset="0"/>
              <a:cs typeface="Arial Narrow" panose="020B0604020202020204" pitchFamily="34" charset="0"/>
            </a:endParaRP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a:xfrm>
            <a:off x="7323787" y="876889"/>
            <a:ext cx="4742046" cy="554037"/>
          </a:xfrm>
        </p:spPr>
        <p:txBody>
          <a:bodyPr/>
          <a:lstStyle/>
          <a:p>
            <a:pPr marL="0" indent="0" defTabSz="914400" rtl="0" eaLnBrk="1" latinLnBrk="0" hangingPunct="1">
              <a:lnSpc>
                <a:spcPct val="90000"/>
              </a:lnSpc>
              <a:spcBef>
                <a:spcPts val="1000"/>
              </a:spcBef>
              <a:buFont typeface="Arial" panose="020B0604020202020204" pitchFamily="34" charset="0"/>
              <a:buNone/>
            </a:pPr>
            <a:r>
              <a:rPr lang="en-US" sz="2800" dirty="0"/>
              <a:t>$2,575</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sp>
        <p:nvSpPr>
          <p:cNvPr id="9" name="Google Shape;78;p9">
            <a:extLst>
              <a:ext uri="{FF2B5EF4-FFF2-40B4-BE49-F238E27FC236}">
                <a16:creationId xmlns:a16="http://schemas.microsoft.com/office/drawing/2014/main" id="{B8442BB5-3692-4832-9D44-EE08D0AC2D41}"/>
              </a:ext>
            </a:extLst>
          </p:cNvPr>
          <p:cNvSpPr txBox="1"/>
          <p:nvPr/>
        </p:nvSpPr>
        <p:spPr>
          <a:xfrm>
            <a:off x="760248" y="1703863"/>
            <a:ext cx="7244499" cy="3274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000" dirty="0">
                <a:solidFill>
                  <a:schemeClr val="dk1"/>
                </a:solidFill>
                <a:latin typeface="Arial" panose="020B0604020202020204" pitchFamily="34" charset="0"/>
                <a:ea typeface="Montserrat"/>
                <a:cs typeface="Arial" panose="020B0604020202020204" pitchFamily="34" charset="0"/>
                <a:sym typeface="Montserrat"/>
              </a:rPr>
              <a:t>Geofencing and Ad Retargeting is mobile and desktop ad serving technology that delivers your message directly to your audience on their phone, within the apps and on mobile websites they are accessing within a 1-mile radius of the convention center, then captures attendees’ mobile id’s and retargets them across each of their devices.</a:t>
            </a:r>
          </a:p>
          <a:p>
            <a:pPr marL="0" lvl="0" indent="0" algn="l" rtl="0">
              <a:spcBef>
                <a:spcPts val="0"/>
              </a:spcBef>
              <a:spcAft>
                <a:spcPts val="0"/>
              </a:spcAft>
              <a:buNone/>
            </a:pPr>
            <a:endParaRPr lang="en-US" sz="2000" dirty="0">
              <a:solidFill>
                <a:schemeClr val="dk1"/>
              </a:solidFill>
              <a:latin typeface="Arial" panose="020B0604020202020204" pitchFamily="34" charset="0"/>
              <a:ea typeface="Montserrat"/>
              <a:cs typeface="Arial" panose="020B0604020202020204" pitchFamily="34" charset="0"/>
              <a:sym typeface="Montserrat"/>
            </a:endParaRPr>
          </a:p>
          <a:p>
            <a:pPr marL="0" lvl="0" indent="0" algn="l" rtl="0">
              <a:spcBef>
                <a:spcPts val="0"/>
              </a:spcBef>
              <a:spcAft>
                <a:spcPts val="0"/>
              </a:spcAft>
              <a:buNone/>
            </a:pPr>
            <a:r>
              <a:rPr lang="en-US" sz="2000" dirty="0">
                <a:solidFill>
                  <a:schemeClr val="dk1"/>
                </a:solidFill>
                <a:latin typeface="Arial" panose="020B0604020202020204" pitchFamily="34" charset="0"/>
                <a:ea typeface="Montserrat"/>
                <a:cs typeface="Arial" panose="020B0604020202020204" pitchFamily="34" charset="0"/>
                <a:sym typeface="Montserrat"/>
              </a:rPr>
              <a:t>Ads use a variety of creative types and sizes. Impressions are served on mobile devices and tablets within the event, while users are browsing mobile web and in-app content like:</a:t>
            </a:r>
            <a:br>
              <a:rPr lang="en-US" sz="2000" dirty="0">
                <a:solidFill>
                  <a:schemeClr val="dk1"/>
                </a:solidFill>
                <a:latin typeface="Arial" panose="020B0604020202020204" pitchFamily="34" charset="0"/>
                <a:ea typeface="Montserrat"/>
                <a:cs typeface="Arial" panose="020B0604020202020204" pitchFamily="34" charset="0"/>
                <a:sym typeface="Montserrat"/>
              </a:rPr>
            </a:br>
            <a:endParaRPr dirty="0">
              <a:solidFill>
                <a:schemeClr val="dk1"/>
              </a:solidFill>
              <a:latin typeface="Arial" panose="020B0604020202020204" pitchFamily="34" charset="0"/>
              <a:ea typeface="Montserrat"/>
              <a:cs typeface="Arial" panose="020B0604020202020204" pitchFamily="34" charset="0"/>
              <a:sym typeface="Montserrat"/>
            </a:endParaRPr>
          </a:p>
          <a:p>
            <a:pPr marL="1371600" lvl="0" indent="-444500" algn="l" rtl="0">
              <a:spcBef>
                <a:spcPts val="0"/>
              </a:spcBef>
              <a:spcAft>
                <a:spcPts val="0"/>
              </a:spcAft>
              <a:buClr>
                <a:schemeClr val="dk1"/>
              </a:buClr>
              <a:buSzPts val="3400"/>
              <a:buFont typeface="Montserrat"/>
              <a:buChar char="➢"/>
            </a:pPr>
            <a:r>
              <a:rPr lang="en-US" dirty="0">
                <a:solidFill>
                  <a:schemeClr val="dk1"/>
                </a:solidFill>
                <a:latin typeface="Arial" panose="020B0604020202020204" pitchFamily="34" charset="0"/>
                <a:ea typeface="Montserrat"/>
                <a:cs typeface="Arial" panose="020B0604020202020204" pitchFamily="34" charset="0"/>
                <a:sym typeface="Montserrat"/>
              </a:rPr>
              <a:t>Weather, the Weather Channel</a:t>
            </a:r>
            <a:endParaRPr dirty="0">
              <a:solidFill>
                <a:schemeClr val="dk1"/>
              </a:solidFill>
              <a:latin typeface="Arial" panose="020B0604020202020204" pitchFamily="34" charset="0"/>
              <a:ea typeface="Montserrat"/>
              <a:cs typeface="Arial" panose="020B0604020202020204" pitchFamily="34" charset="0"/>
              <a:sym typeface="Montserrat"/>
            </a:endParaRPr>
          </a:p>
          <a:p>
            <a:pPr marL="1371600" lvl="0" indent="-444500" algn="l" rtl="0">
              <a:spcBef>
                <a:spcPts val="0"/>
              </a:spcBef>
              <a:spcAft>
                <a:spcPts val="0"/>
              </a:spcAft>
              <a:buClr>
                <a:schemeClr val="dk1"/>
              </a:buClr>
              <a:buSzPts val="3400"/>
              <a:buFont typeface="Montserrat"/>
              <a:buChar char="➢"/>
            </a:pPr>
            <a:r>
              <a:rPr lang="en-US" dirty="0">
                <a:solidFill>
                  <a:schemeClr val="dk1"/>
                </a:solidFill>
                <a:latin typeface="Arial" panose="020B0604020202020204" pitchFamily="34" charset="0"/>
                <a:ea typeface="Montserrat"/>
                <a:cs typeface="Arial" panose="020B0604020202020204" pitchFamily="34" charset="0"/>
                <a:sym typeface="Montserrat"/>
              </a:rPr>
              <a:t>Navigation, MapQuest</a:t>
            </a:r>
            <a:endParaRPr dirty="0">
              <a:solidFill>
                <a:schemeClr val="dk1"/>
              </a:solidFill>
              <a:latin typeface="Arial" panose="020B0604020202020204" pitchFamily="34" charset="0"/>
              <a:ea typeface="Montserrat"/>
              <a:cs typeface="Arial" panose="020B0604020202020204" pitchFamily="34" charset="0"/>
              <a:sym typeface="Montserrat"/>
            </a:endParaRPr>
          </a:p>
          <a:p>
            <a:pPr marL="1371600" lvl="0" indent="-444500" algn="l" rtl="0">
              <a:spcBef>
                <a:spcPts val="0"/>
              </a:spcBef>
              <a:spcAft>
                <a:spcPts val="0"/>
              </a:spcAft>
              <a:buClr>
                <a:schemeClr val="dk1"/>
              </a:buClr>
              <a:buSzPts val="3400"/>
              <a:buFont typeface="Montserrat"/>
              <a:buChar char="➢"/>
            </a:pPr>
            <a:r>
              <a:rPr lang="en-US" dirty="0">
                <a:solidFill>
                  <a:schemeClr val="dk1"/>
                </a:solidFill>
                <a:latin typeface="Arial" panose="020B0604020202020204" pitchFamily="34" charset="0"/>
                <a:ea typeface="Montserrat"/>
                <a:cs typeface="Arial" panose="020B0604020202020204" pitchFamily="34" charset="0"/>
                <a:sym typeface="Montserrat"/>
              </a:rPr>
              <a:t>News content, the New York Times</a:t>
            </a:r>
            <a:endParaRPr dirty="0">
              <a:solidFill>
                <a:schemeClr val="dk1"/>
              </a:solidFill>
              <a:latin typeface="Arial" panose="020B0604020202020204" pitchFamily="34" charset="0"/>
              <a:ea typeface="Montserrat"/>
              <a:cs typeface="Arial" panose="020B0604020202020204" pitchFamily="34" charset="0"/>
              <a:sym typeface="Montserrat"/>
            </a:endParaRPr>
          </a:p>
          <a:p>
            <a:pPr marL="1371600" lvl="0" indent="-444500" algn="l" rtl="0">
              <a:spcBef>
                <a:spcPts val="0"/>
              </a:spcBef>
              <a:spcAft>
                <a:spcPts val="0"/>
              </a:spcAft>
              <a:buClr>
                <a:schemeClr val="dk1"/>
              </a:buClr>
              <a:buSzPts val="3400"/>
              <a:buFont typeface="Montserrat"/>
              <a:buChar char="➢"/>
            </a:pPr>
            <a:r>
              <a:rPr lang="en-US" dirty="0">
                <a:solidFill>
                  <a:schemeClr val="dk1"/>
                </a:solidFill>
                <a:latin typeface="Arial" panose="020B0604020202020204" pitchFamily="34" charset="0"/>
                <a:ea typeface="Montserrat"/>
                <a:cs typeface="Arial" panose="020B0604020202020204" pitchFamily="34" charset="0"/>
                <a:sym typeface="Montserrat"/>
              </a:rPr>
              <a:t>Games, </a:t>
            </a:r>
            <a:r>
              <a:rPr lang="en-US" dirty="0" err="1">
                <a:solidFill>
                  <a:schemeClr val="dk1"/>
                </a:solidFill>
                <a:latin typeface="Arial" panose="020B0604020202020204" pitchFamily="34" charset="0"/>
                <a:ea typeface="Montserrat"/>
                <a:cs typeface="Arial" panose="020B0604020202020204" pitchFamily="34" charset="0"/>
                <a:sym typeface="Montserrat"/>
              </a:rPr>
              <a:t>CandyCrush</a:t>
            </a:r>
            <a:endParaRPr dirty="0">
              <a:solidFill>
                <a:schemeClr val="dk1"/>
              </a:solidFill>
              <a:latin typeface="Arial" panose="020B0604020202020204" pitchFamily="34" charset="0"/>
              <a:ea typeface="Montserrat"/>
              <a:cs typeface="Arial" panose="020B0604020202020204" pitchFamily="34" charset="0"/>
              <a:sym typeface="Montserrat"/>
            </a:endParaRPr>
          </a:p>
          <a:p>
            <a:pPr marL="1371600" lvl="0" indent="-444500" algn="l" rtl="0">
              <a:spcBef>
                <a:spcPts val="0"/>
              </a:spcBef>
              <a:spcAft>
                <a:spcPts val="0"/>
              </a:spcAft>
              <a:buClr>
                <a:schemeClr val="dk1"/>
              </a:buClr>
              <a:buSzPts val="3400"/>
              <a:buFont typeface="Montserrat"/>
              <a:buChar char="➢"/>
            </a:pPr>
            <a:r>
              <a:rPr lang="en-US" dirty="0">
                <a:solidFill>
                  <a:schemeClr val="dk1"/>
                </a:solidFill>
                <a:latin typeface="Arial" panose="020B0604020202020204" pitchFamily="34" charset="0"/>
                <a:ea typeface="Montserrat"/>
                <a:cs typeface="Arial" panose="020B0604020202020204" pitchFamily="34" charset="0"/>
                <a:sym typeface="Montserrat"/>
              </a:rPr>
              <a:t>Travel, </a:t>
            </a:r>
            <a:r>
              <a:rPr lang="en-US" dirty="0" err="1">
                <a:solidFill>
                  <a:schemeClr val="dk1"/>
                </a:solidFill>
                <a:latin typeface="Arial" panose="020B0604020202020204" pitchFamily="34" charset="0"/>
                <a:ea typeface="Montserrat"/>
                <a:cs typeface="Arial" panose="020B0604020202020204" pitchFamily="34" charset="0"/>
                <a:sym typeface="Montserrat"/>
              </a:rPr>
              <a:t>LoungeBuddy</a:t>
            </a:r>
            <a:endParaRPr dirty="0">
              <a:solidFill>
                <a:schemeClr val="dk1"/>
              </a:solidFill>
              <a:latin typeface="Arial" panose="020B0604020202020204" pitchFamily="34" charset="0"/>
              <a:ea typeface="Montserrat"/>
              <a:cs typeface="Arial" panose="020B0604020202020204" pitchFamily="34" charset="0"/>
              <a:sym typeface="Montserrat"/>
            </a:endParaRPr>
          </a:p>
          <a:p>
            <a:pPr marL="0" lvl="0" indent="0" algn="l" rtl="0">
              <a:spcBef>
                <a:spcPts val="0"/>
              </a:spcBef>
              <a:spcAft>
                <a:spcPts val="0"/>
              </a:spcAft>
              <a:buNone/>
            </a:pPr>
            <a:endParaRPr sz="1600" dirty="0">
              <a:solidFill>
                <a:schemeClr val="dk1"/>
              </a:solidFill>
              <a:latin typeface="Montserrat"/>
              <a:ea typeface="Montserrat"/>
              <a:cs typeface="Montserrat"/>
              <a:sym typeface="Montserrat"/>
            </a:endParaRPr>
          </a:p>
          <a:p>
            <a:pPr marL="457200" lvl="0" indent="0" algn="l" rtl="0">
              <a:spcBef>
                <a:spcPts val="0"/>
              </a:spcBef>
              <a:spcAft>
                <a:spcPts val="0"/>
              </a:spcAft>
              <a:buNone/>
            </a:pPr>
            <a:br>
              <a:rPr lang="en-US" sz="3000" dirty="0">
                <a:solidFill>
                  <a:schemeClr val="dk1"/>
                </a:solidFill>
                <a:latin typeface="Montserrat"/>
                <a:ea typeface="Montserrat"/>
                <a:cs typeface="Montserrat"/>
                <a:sym typeface="Montserrat"/>
              </a:rPr>
            </a:br>
            <a:endParaRPr sz="3000" dirty="0">
              <a:solidFill>
                <a:schemeClr val="dk1"/>
              </a:solidFill>
              <a:latin typeface="Montserrat"/>
              <a:ea typeface="Montserrat"/>
              <a:cs typeface="Montserrat"/>
              <a:sym typeface="Montserrat"/>
            </a:endParaRPr>
          </a:p>
        </p:txBody>
      </p:sp>
      <p:pic>
        <p:nvPicPr>
          <p:cNvPr id="10" name="Google Shape;81;p9">
            <a:extLst>
              <a:ext uri="{FF2B5EF4-FFF2-40B4-BE49-F238E27FC236}">
                <a16:creationId xmlns:a16="http://schemas.microsoft.com/office/drawing/2014/main" id="{4FEB4801-174A-4CB6-91B9-C8DD24C3F8A2}"/>
              </a:ext>
            </a:extLst>
          </p:cNvPr>
          <p:cNvPicPr preferRelativeResize="0"/>
          <p:nvPr/>
        </p:nvPicPr>
        <p:blipFill>
          <a:blip r:embed="rId3">
            <a:alphaModFix/>
          </a:blip>
          <a:stretch>
            <a:fillRect/>
          </a:stretch>
        </p:blipFill>
        <p:spPr>
          <a:xfrm>
            <a:off x="8684673" y="3671667"/>
            <a:ext cx="2747078" cy="1933575"/>
          </a:xfrm>
          <a:prstGeom prst="rect">
            <a:avLst/>
          </a:prstGeom>
          <a:noFill/>
          <a:ln>
            <a:noFill/>
          </a:ln>
        </p:spPr>
      </p:pic>
      <p:pic>
        <p:nvPicPr>
          <p:cNvPr id="11" name="Google Shape;80;p9">
            <a:extLst>
              <a:ext uri="{FF2B5EF4-FFF2-40B4-BE49-F238E27FC236}">
                <a16:creationId xmlns:a16="http://schemas.microsoft.com/office/drawing/2014/main" id="{CD7AFA49-9200-4DBF-B0B5-9BE43C875965}"/>
              </a:ext>
            </a:extLst>
          </p:cNvPr>
          <p:cNvPicPr preferRelativeResize="0"/>
          <p:nvPr/>
        </p:nvPicPr>
        <p:blipFill>
          <a:blip r:embed="rId4">
            <a:alphaModFix/>
          </a:blip>
          <a:stretch>
            <a:fillRect/>
          </a:stretch>
        </p:blipFill>
        <p:spPr>
          <a:xfrm>
            <a:off x="8889167" y="1602957"/>
            <a:ext cx="2212801" cy="1933576"/>
          </a:xfrm>
          <a:prstGeom prst="rect">
            <a:avLst/>
          </a:prstGeom>
          <a:noFill/>
          <a:ln>
            <a:noFill/>
          </a:ln>
        </p:spPr>
      </p:pic>
    </p:spTree>
    <p:extLst>
      <p:ext uri="{BB962C8B-B14F-4D97-AF65-F5344CB8AC3E}">
        <p14:creationId xmlns:p14="http://schemas.microsoft.com/office/powerpoint/2010/main" val="3191338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128752" y="1801360"/>
            <a:ext cx="6287740" cy="4554990"/>
          </a:xfrm>
        </p:spPr>
        <p:txBody>
          <a:bodyPr>
            <a:normAutofit fontScale="92500" lnSpcReduction="10000"/>
          </a:bodyPr>
          <a:lstStyle/>
          <a:p>
            <a:pPr marL="0" indent="0">
              <a:buNone/>
            </a:pPr>
            <a:r>
              <a:rPr lang="en-US" dirty="0"/>
              <a:t>Use the digital equivalent of the event guide to stay top of mind with attendees. Send your company message directly to the hands of event app users with Mobile Alert Push Notification. </a:t>
            </a:r>
          </a:p>
          <a:p>
            <a:pPr marL="0" indent="0">
              <a:buNone/>
            </a:pPr>
            <a:endParaRPr lang="en-US" dirty="0"/>
          </a:p>
          <a:p>
            <a:pPr marL="0" indent="0">
              <a:buNone/>
            </a:pPr>
            <a:r>
              <a:rPr lang="en-US" dirty="0"/>
              <a:t>Share up-to-the-minute information on booth giveaways, product launches, company news, or other relevant announcements.*</a:t>
            </a:r>
          </a:p>
          <a:p>
            <a:pPr marL="0" indent="0">
              <a:buNone/>
            </a:pPr>
            <a:endParaRPr lang="en-US" dirty="0"/>
          </a:p>
          <a:p>
            <a:pPr marL="0" indent="0">
              <a:buNone/>
            </a:pPr>
            <a:endParaRPr lang="en-US" dirty="0"/>
          </a:p>
          <a:p>
            <a:pPr marL="0" indent="0">
              <a:buNone/>
            </a:pPr>
            <a:endParaRPr lang="en-US" dirty="0"/>
          </a:p>
          <a:p>
            <a:pPr marL="0" indent="0">
              <a:buNone/>
            </a:pPr>
            <a:r>
              <a:rPr lang="en-US" sz="1700" dirty="0"/>
              <a:t>*Two (2) alerts available per day</a:t>
            </a:r>
          </a:p>
          <a:p>
            <a:pPr marL="0" indent="0">
              <a:buNone/>
            </a:pPr>
            <a:endParaRPr lang="en-US"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18</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t>MOBILE ALERT PUSH NOTIFICATION</a:t>
            </a:r>
            <a:endParaRPr lang="en-US" b="1" spc="-50" dirty="0">
              <a:latin typeface="Arial Narrow" panose="020B0604020202020204" pitchFamily="34" charset="0"/>
              <a:cs typeface="Arial Narrow" panose="020B0604020202020204" pitchFamily="34" charset="0"/>
            </a:endParaRP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$875</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4" name="Picture 3">
            <a:extLst>
              <a:ext uri="{FF2B5EF4-FFF2-40B4-BE49-F238E27FC236}">
                <a16:creationId xmlns:a16="http://schemas.microsoft.com/office/drawing/2014/main" id="{94B717F6-CB30-4B5D-9469-3B3FCF8E5829}"/>
              </a:ext>
            </a:extLst>
          </p:cNvPr>
          <p:cNvPicPr>
            <a:picLocks noChangeAspect="1"/>
          </p:cNvPicPr>
          <p:nvPr/>
        </p:nvPicPr>
        <p:blipFill>
          <a:blip r:embed="rId3"/>
          <a:stretch>
            <a:fillRect/>
          </a:stretch>
        </p:blipFill>
        <p:spPr>
          <a:xfrm>
            <a:off x="9030672" y="1411347"/>
            <a:ext cx="2199580" cy="4270195"/>
          </a:xfrm>
          <a:prstGeom prst="rect">
            <a:avLst/>
          </a:prstGeom>
        </p:spPr>
      </p:pic>
    </p:spTree>
    <p:extLst>
      <p:ext uri="{BB962C8B-B14F-4D97-AF65-F5344CB8AC3E}">
        <p14:creationId xmlns:p14="http://schemas.microsoft.com/office/powerpoint/2010/main" val="1384658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948246" y="1632299"/>
            <a:ext cx="5398591" cy="4920115"/>
          </a:xfrm>
        </p:spPr>
        <p:txBody>
          <a:bodyPr>
            <a:normAutofit/>
          </a:bodyPr>
          <a:lstStyle/>
          <a:p>
            <a:pPr marL="0" indent="0">
              <a:buNone/>
            </a:pPr>
            <a:r>
              <a:rPr lang="en-US" sz="2000" dirty="0"/>
              <a:t>Are you planning to meet with your most important clients and prospects at the show?</a:t>
            </a:r>
          </a:p>
          <a:p>
            <a:pPr marL="0" indent="0">
              <a:buNone/>
            </a:pPr>
            <a:r>
              <a:rPr lang="en-US" sz="2000" dirty="0"/>
              <a:t>Meeting Rooms, located on the 2</a:t>
            </a:r>
            <a:r>
              <a:rPr lang="en-US" sz="2000" baseline="30000" dirty="0"/>
              <a:t>nd</a:t>
            </a:r>
            <a:r>
              <a:rPr lang="en-US" sz="2000" dirty="0"/>
              <a:t> level of the convention center, offer privacy to hold high-level conversations that can propel your business forward.</a:t>
            </a:r>
          </a:p>
          <a:p>
            <a:pPr marL="0" indent="0">
              <a:buNone/>
            </a:pPr>
            <a:r>
              <a:rPr lang="en-US" sz="2000" dirty="0"/>
              <a:t>Pricing:</a:t>
            </a:r>
          </a:p>
          <a:p>
            <a:pPr marL="0" indent="0">
              <a:buNone/>
            </a:pPr>
            <a:r>
              <a:rPr lang="en-US" sz="2000" dirty="0"/>
              <a:t>Full Day - $3500</a:t>
            </a:r>
          </a:p>
          <a:p>
            <a:pPr marL="0" indent="0">
              <a:buNone/>
            </a:pPr>
            <a:r>
              <a:rPr lang="en-US" sz="2000" dirty="0"/>
              <a:t>½ Day - $2035</a:t>
            </a:r>
          </a:p>
          <a:p>
            <a:pPr marL="0" indent="0">
              <a:buNone/>
            </a:pPr>
            <a:r>
              <a:rPr lang="en-US" sz="2000" dirty="0"/>
              <a:t>Catering and A/V is available.  Contact Colleen Sepich to put together a customized program at 781-491-2042 or colleen.sepich@informa.com</a:t>
            </a:r>
          </a:p>
          <a:p>
            <a:pPr marL="0" indent="0">
              <a:buNone/>
            </a:pPr>
            <a:endParaRPr lang="en-US" sz="2000"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19</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t>PRIVATE MEETING ROOMS</a:t>
            </a:r>
            <a:endParaRPr lang="en-US" b="1" spc="-50" dirty="0">
              <a:latin typeface="Arial Narrow" panose="020B0604020202020204" pitchFamily="34" charset="0"/>
              <a:cs typeface="Arial Narrow" panose="020B0604020202020204" pitchFamily="34" charset="0"/>
            </a:endParaRPr>
          </a:p>
        </p:txBody>
      </p:sp>
      <p:pic>
        <p:nvPicPr>
          <p:cNvPr id="5" name="Picture 4">
            <a:extLst>
              <a:ext uri="{FF2B5EF4-FFF2-40B4-BE49-F238E27FC236}">
                <a16:creationId xmlns:a16="http://schemas.microsoft.com/office/drawing/2014/main" id="{21A17B86-4309-4945-BBA4-E85DE26DC5DD}"/>
              </a:ext>
            </a:extLst>
          </p:cNvPr>
          <p:cNvPicPr>
            <a:picLocks noChangeAspect="1"/>
          </p:cNvPicPr>
          <p:nvPr/>
        </p:nvPicPr>
        <p:blipFill>
          <a:blip r:embed="rId2"/>
          <a:stretch>
            <a:fillRect/>
          </a:stretch>
        </p:blipFill>
        <p:spPr>
          <a:xfrm>
            <a:off x="6962248" y="1801359"/>
            <a:ext cx="4101991" cy="3981344"/>
          </a:xfrm>
          <a:prstGeom prst="rect">
            <a:avLst/>
          </a:prstGeom>
        </p:spPr>
      </p:pic>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3"/>
          <a:srcRect l="9344" t="22090" r="9508" b="2056"/>
          <a:stretch/>
        </p:blipFill>
        <p:spPr>
          <a:xfrm>
            <a:off x="6184074" y="5291528"/>
            <a:ext cx="6287740" cy="1581462"/>
          </a:xfrm>
          <a:prstGeom prst="rect">
            <a:avLst/>
          </a:prstGeom>
        </p:spPr>
      </p:pic>
    </p:spTree>
    <p:extLst>
      <p:ext uri="{BB962C8B-B14F-4D97-AF65-F5344CB8AC3E}">
        <p14:creationId xmlns:p14="http://schemas.microsoft.com/office/powerpoint/2010/main" val="168955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57B3-D97C-A342-ADBE-C8AF7B86DE9E}"/>
              </a:ext>
            </a:extLst>
          </p:cNvPr>
          <p:cNvSpPr>
            <a:spLocks noGrp="1"/>
          </p:cNvSpPr>
          <p:nvPr>
            <p:ph type="title"/>
          </p:nvPr>
        </p:nvSpPr>
        <p:spPr/>
        <p:txBody>
          <a:bodyPr/>
          <a:lstStyle/>
          <a:p>
            <a:r>
              <a:rPr lang="en-US" b="1" spc="-50" dirty="0">
                <a:latin typeface="Arial Narrow" panose="020B0604020202020204" pitchFamily="34" charset="0"/>
                <a:cs typeface="Arial Narrow" panose="020B0604020202020204" pitchFamily="34" charset="0"/>
              </a:rPr>
              <a:t>TABLE OF CONTENTS</a:t>
            </a:r>
          </a:p>
        </p:txBody>
      </p:sp>
      <p:sp>
        <p:nvSpPr>
          <p:cNvPr id="3" name="Content Placeholder 2">
            <a:extLst>
              <a:ext uri="{FF2B5EF4-FFF2-40B4-BE49-F238E27FC236}">
                <a16:creationId xmlns:a16="http://schemas.microsoft.com/office/drawing/2014/main" id="{17A5269E-A5CC-A141-8449-577DA1EE7FCF}"/>
              </a:ext>
            </a:extLst>
          </p:cNvPr>
          <p:cNvSpPr>
            <a:spLocks noGrp="1"/>
          </p:cNvSpPr>
          <p:nvPr>
            <p:ph idx="1"/>
          </p:nvPr>
        </p:nvSpPr>
        <p:spPr>
          <a:xfrm>
            <a:off x="659654" y="1551746"/>
            <a:ext cx="3164172" cy="3777522"/>
          </a:xfrm>
        </p:spPr>
        <p:txBody>
          <a:bodyPr>
            <a:noAutofit/>
          </a:bodyPr>
          <a:lstStyle/>
          <a:p>
            <a:pPr marL="0" indent="0">
              <a:spcBef>
                <a:spcPts val="0"/>
              </a:spcBef>
              <a:buNone/>
            </a:pPr>
            <a:r>
              <a:rPr lang="en-US" sz="1400" b="1" dirty="0">
                <a:latin typeface="Arial Black" panose="020B0604020202020204" pitchFamily="34" charset="0"/>
                <a:cs typeface="Arial Black" panose="020B0604020202020204" pitchFamily="34" charset="0"/>
              </a:rPr>
              <a:t>Smart Bundles</a:t>
            </a:r>
          </a:p>
          <a:p>
            <a:pPr marL="0" indent="0">
              <a:spcBef>
                <a:spcPts val="0"/>
              </a:spcBef>
              <a:buNone/>
            </a:pPr>
            <a:r>
              <a:rPr lang="en-US" sz="1400" dirty="0">
                <a:latin typeface="Arial" panose="020B0604020202020204" pitchFamily="34" charset="0"/>
                <a:cs typeface="Arial" panose="020B0604020202020204" pitchFamily="34" charset="0"/>
              </a:rPr>
              <a:t>Smart Bundle 1 , 2, &amp; 3</a:t>
            </a:r>
          </a:p>
          <a:p>
            <a:pPr marL="0" indent="0">
              <a:spcBef>
                <a:spcPts val="0"/>
              </a:spcBef>
              <a:buNone/>
            </a:pPr>
            <a:endParaRPr lang="en-US" sz="1400" dirty="0">
              <a:latin typeface="Arial" panose="020B0604020202020204" pitchFamily="34" charset="0"/>
              <a:cs typeface="Arial" panose="020B0604020202020204" pitchFamily="34" charset="0"/>
            </a:endParaRPr>
          </a:p>
          <a:p>
            <a:pPr marL="0" indent="0">
              <a:spcBef>
                <a:spcPts val="0"/>
              </a:spcBef>
              <a:buNone/>
            </a:pPr>
            <a:endParaRPr lang="en-US"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5DCA97D-8DC1-0F49-8DC4-2DD4D70AF187}"/>
              </a:ext>
            </a:extLst>
          </p:cNvPr>
          <p:cNvSpPr>
            <a:spLocks noGrp="1"/>
          </p:cNvSpPr>
          <p:nvPr>
            <p:ph type="sldNum" sz="quarter" idx="12"/>
          </p:nvPr>
        </p:nvSpPr>
        <p:spPr/>
        <p:txBody>
          <a:bodyPr/>
          <a:lstStyle/>
          <a:p>
            <a:fld id="{F7BA68A8-FF28-5446-A4B3-6E66A285E8B8}" type="slidenum">
              <a:rPr lang="en-US" smtClean="0"/>
              <a:pPr/>
              <a:t>2</a:t>
            </a:fld>
            <a:endParaRPr lang="en-US" dirty="0"/>
          </a:p>
        </p:txBody>
      </p:sp>
      <p:sp>
        <p:nvSpPr>
          <p:cNvPr id="5" name="Content Placeholder 2">
            <a:extLst>
              <a:ext uri="{FF2B5EF4-FFF2-40B4-BE49-F238E27FC236}">
                <a16:creationId xmlns:a16="http://schemas.microsoft.com/office/drawing/2014/main" id="{0BAF7163-6476-2A4D-A6CE-BC3F4F1427CF}"/>
              </a:ext>
            </a:extLst>
          </p:cNvPr>
          <p:cNvSpPr txBox="1">
            <a:spLocks/>
          </p:cNvSpPr>
          <p:nvPr/>
        </p:nvSpPr>
        <p:spPr>
          <a:xfrm>
            <a:off x="4102309" y="1540239"/>
            <a:ext cx="2988040" cy="3777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dirty="0">
                <a:latin typeface="Arial Black" panose="020B0604020202020204" pitchFamily="34" charset="0"/>
                <a:cs typeface="Arial Black" panose="020B0604020202020204" pitchFamily="34" charset="0"/>
              </a:rPr>
              <a:t>Onsite Opportunities: </a:t>
            </a:r>
          </a:p>
          <a:p>
            <a:pPr marL="0" indent="0">
              <a:spcBef>
                <a:spcPts val="0"/>
              </a:spcBef>
              <a:buNone/>
            </a:pPr>
            <a:r>
              <a:rPr lang="en-US" sz="1400" dirty="0"/>
              <a:t>In-Booth Networking Happy Hour</a:t>
            </a:r>
          </a:p>
          <a:p>
            <a:pPr marL="0" indent="0">
              <a:spcBef>
                <a:spcPts val="0"/>
              </a:spcBef>
              <a:buNone/>
            </a:pPr>
            <a:r>
              <a:rPr lang="en-US" sz="1400" dirty="0"/>
              <a:t>Charging Station</a:t>
            </a:r>
          </a:p>
          <a:p>
            <a:pPr marL="0" indent="0">
              <a:spcBef>
                <a:spcPts val="0"/>
              </a:spcBef>
              <a:buNone/>
            </a:pPr>
            <a:endParaRPr lang="en-US" sz="1400" dirty="0"/>
          </a:p>
          <a:p>
            <a:pPr marL="0" indent="0">
              <a:spcBef>
                <a:spcPts val="0"/>
              </a:spcBef>
              <a:buNone/>
            </a:pPr>
            <a:r>
              <a:rPr lang="en-US" sz="1400" u="sng" dirty="0"/>
              <a:t>Promotional Signage:</a:t>
            </a:r>
          </a:p>
          <a:p>
            <a:pPr marL="0" indent="0">
              <a:spcBef>
                <a:spcPts val="0"/>
              </a:spcBef>
              <a:buNone/>
            </a:pPr>
            <a:r>
              <a:rPr lang="en-US" sz="1400" dirty="0"/>
              <a:t>Ad Posters</a:t>
            </a:r>
          </a:p>
          <a:p>
            <a:pPr marL="0" indent="0">
              <a:spcBef>
                <a:spcPts val="0"/>
              </a:spcBef>
              <a:buNone/>
            </a:pPr>
            <a:r>
              <a:rPr lang="en-US" sz="1400" dirty="0"/>
              <a:t>Mega Signs</a:t>
            </a:r>
          </a:p>
          <a:p>
            <a:pPr marL="0" indent="0">
              <a:spcBef>
                <a:spcPts val="0"/>
              </a:spcBef>
              <a:buNone/>
            </a:pPr>
            <a:r>
              <a:rPr lang="en-US" sz="1400" dirty="0"/>
              <a:t>Tri-Mega Sign</a:t>
            </a:r>
          </a:p>
          <a:p>
            <a:pPr marL="0" indent="0">
              <a:spcBef>
                <a:spcPts val="0"/>
              </a:spcBef>
              <a:buNone/>
            </a:pPr>
            <a:r>
              <a:rPr lang="en-US" sz="1400" dirty="0"/>
              <a:t>Backlit Rotating Tower Expo Hall</a:t>
            </a:r>
          </a:p>
          <a:p>
            <a:pPr marL="0" indent="0">
              <a:spcBef>
                <a:spcPts val="0"/>
              </a:spcBef>
              <a:buNone/>
            </a:pPr>
            <a:r>
              <a:rPr lang="en-US" sz="1400" dirty="0"/>
              <a:t>LED Digital Display Panels</a:t>
            </a:r>
          </a:p>
          <a:p>
            <a:pPr marL="0" indent="0">
              <a:spcBef>
                <a:spcPts val="0"/>
              </a:spcBef>
              <a:buNone/>
            </a:pPr>
            <a:r>
              <a:rPr lang="en-US" sz="1400" dirty="0"/>
              <a:t>Floor Decals</a:t>
            </a:r>
          </a:p>
          <a:p>
            <a:pPr marL="0" indent="0">
              <a:spcBef>
                <a:spcPts val="0"/>
              </a:spcBef>
              <a:buNone/>
            </a:pPr>
            <a:endParaRPr lang="en-US" sz="1400" dirty="0"/>
          </a:p>
          <a:p>
            <a:pPr marL="0" indent="0">
              <a:spcBef>
                <a:spcPts val="0"/>
              </a:spcBef>
              <a:buNone/>
            </a:pPr>
            <a:r>
              <a:rPr lang="en-US" sz="1400" dirty="0"/>
              <a:t>Aisle Sign Sponsorship</a:t>
            </a:r>
          </a:p>
          <a:p>
            <a:pPr marL="0" indent="0">
              <a:spcBef>
                <a:spcPts val="0"/>
              </a:spcBef>
              <a:buNone/>
            </a:pPr>
            <a:r>
              <a:rPr lang="en-US" sz="1400" dirty="0"/>
              <a:t>Bag Sponsorship</a:t>
            </a:r>
          </a:p>
          <a:p>
            <a:pPr marL="0" indent="0">
              <a:spcBef>
                <a:spcPts val="0"/>
              </a:spcBef>
              <a:buNone/>
            </a:pPr>
            <a:r>
              <a:rPr lang="en-US" sz="1400" dirty="0"/>
              <a:t>Show Guide Print Advertising</a:t>
            </a:r>
          </a:p>
          <a:p>
            <a:pPr marL="0" indent="0">
              <a:spcBef>
                <a:spcPts val="0"/>
              </a:spcBef>
              <a:buNone/>
            </a:pPr>
            <a:r>
              <a:rPr lang="en-US" sz="1400" dirty="0"/>
              <a:t>Digital Daily Advertising</a:t>
            </a:r>
          </a:p>
          <a:p>
            <a:pPr marL="0" indent="0">
              <a:spcBef>
                <a:spcPts val="0"/>
              </a:spcBef>
              <a:buNone/>
            </a:pPr>
            <a:r>
              <a:rPr lang="en-US" sz="1400" dirty="0"/>
              <a:t>Geofencing/Retargeting Digital Ads</a:t>
            </a:r>
          </a:p>
          <a:p>
            <a:pPr marL="0" indent="0">
              <a:spcBef>
                <a:spcPts val="0"/>
              </a:spcBef>
              <a:buNone/>
            </a:pPr>
            <a:r>
              <a:rPr lang="en-US" sz="1400" dirty="0"/>
              <a:t>Private Meeting Rooms</a:t>
            </a:r>
          </a:p>
          <a:p>
            <a:pPr marL="0" indent="0">
              <a:spcBef>
                <a:spcPts val="0"/>
              </a:spcBef>
              <a:buNone/>
            </a:pPr>
            <a:r>
              <a:rPr lang="en-US" sz="1400" dirty="0"/>
              <a:t>Titanium Club Sponsorship</a:t>
            </a:r>
          </a:p>
          <a:p>
            <a:pPr marL="0" indent="0">
              <a:spcBef>
                <a:spcPts val="0"/>
              </a:spcBef>
              <a:buNone/>
            </a:pPr>
            <a:endParaRPr lang="en-US" sz="1400" dirty="0"/>
          </a:p>
        </p:txBody>
      </p:sp>
      <p:sp>
        <p:nvSpPr>
          <p:cNvPr id="6" name="Content Placeholder 2">
            <a:extLst>
              <a:ext uri="{FF2B5EF4-FFF2-40B4-BE49-F238E27FC236}">
                <a16:creationId xmlns:a16="http://schemas.microsoft.com/office/drawing/2014/main" id="{47EFCBF0-53DD-6D4E-9A9A-14B5D1730AC0}"/>
              </a:ext>
            </a:extLst>
          </p:cNvPr>
          <p:cNvSpPr txBox="1">
            <a:spLocks/>
          </p:cNvSpPr>
          <p:nvPr/>
        </p:nvSpPr>
        <p:spPr>
          <a:xfrm>
            <a:off x="8562892" y="1540239"/>
            <a:ext cx="2472128" cy="3777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dirty="0">
                <a:latin typeface="Arial Black" panose="020B0604020202020204" pitchFamily="34" charset="0"/>
                <a:cs typeface="Arial Black" panose="020B0604020202020204" pitchFamily="34" charset="0"/>
              </a:rPr>
              <a:t>Mobile Advertising:</a:t>
            </a:r>
          </a:p>
          <a:p>
            <a:pPr marL="0" indent="0">
              <a:spcBef>
                <a:spcPts val="0"/>
              </a:spcBef>
              <a:buNone/>
            </a:pPr>
            <a:r>
              <a:rPr lang="en-US" sz="1400" dirty="0"/>
              <a:t>Mobile Alerts</a:t>
            </a:r>
          </a:p>
          <a:p>
            <a:pPr marL="0" indent="0">
              <a:spcBef>
                <a:spcPts val="0"/>
              </a:spcBef>
              <a:buNone/>
            </a:pPr>
            <a:r>
              <a:rPr lang="en-US" sz="1400" dirty="0"/>
              <a:t>Mobile Banner Ads</a:t>
            </a:r>
          </a:p>
          <a:p>
            <a:pPr marL="0" indent="0">
              <a:spcBef>
                <a:spcPts val="0"/>
              </a:spcBef>
              <a:buNone/>
            </a:pPr>
            <a:endParaRPr lang="en-US" sz="1400"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401923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495292" y="1618797"/>
            <a:ext cx="5688781" cy="4920115"/>
          </a:xfrm>
        </p:spPr>
        <p:txBody>
          <a:bodyPr>
            <a:normAutofit fontScale="85000" lnSpcReduction="20000"/>
          </a:bodyPr>
          <a:lstStyle/>
          <a:p>
            <a:pPr marL="0" indent="0">
              <a:buNone/>
            </a:pPr>
            <a:r>
              <a:rPr lang="en-US" sz="2000" dirty="0"/>
              <a:t>Are you planning to meet with your most important clients and prospects at the show?</a:t>
            </a:r>
          </a:p>
          <a:p>
            <a:pPr marL="0" indent="0">
              <a:buNone/>
            </a:pPr>
            <a:r>
              <a:rPr lang="en-US" sz="2000" dirty="0"/>
              <a:t>The Titanium Club is a meeting space and lounge area dedicated to providing a comfortable landing space for Medical Device OEM Engineers and Decision Makers.  </a:t>
            </a:r>
          </a:p>
          <a:p>
            <a:pPr marL="0" indent="0">
              <a:buNone/>
            </a:pPr>
            <a:r>
              <a:rPr lang="en-US" sz="2000" dirty="0"/>
              <a:t>Exclusive sponsorship of the Titanium Club provided the sponsoring company with branding, lead capture and face to face interaction with key attendees from these influential organizations.  </a:t>
            </a:r>
          </a:p>
          <a:p>
            <a:pPr marL="0" indent="0">
              <a:buNone/>
            </a:pPr>
            <a:r>
              <a:rPr lang="en-US" sz="2000" dirty="0"/>
              <a:t>Sponsorship Includes:</a:t>
            </a:r>
          </a:p>
          <a:p>
            <a:r>
              <a:rPr lang="en-US" sz="2000" dirty="0"/>
              <a:t>Full Page Ad in Show Guide</a:t>
            </a:r>
          </a:p>
          <a:p>
            <a:r>
              <a:rPr lang="en-US" sz="2000" dirty="0"/>
              <a:t>Branding on plexiglass windows on exterior of Titanium walls – see schematic </a:t>
            </a:r>
          </a:p>
          <a:p>
            <a:r>
              <a:rPr lang="en-US" sz="2000" dirty="0"/>
              <a:t>Access to Titanium Club for up to 5 sponsor staff members</a:t>
            </a:r>
          </a:p>
          <a:p>
            <a:r>
              <a:rPr lang="en-US" sz="2000" dirty="0"/>
              <a:t>Lead capture for all Titanium Club guests, provided in Excel post event</a:t>
            </a:r>
          </a:p>
          <a:p>
            <a:pPr marL="0" indent="0">
              <a:buNone/>
            </a:pPr>
            <a:endParaRPr lang="en-US" sz="2000"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20</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b="1" spc="-50" dirty="0">
                <a:latin typeface="Arial Narrow" panose="020B0604020202020204" pitchFamily="34" charset="0"/>
                <a:cs typeface="Arial Narrow" panose="020B0604020202020204" pitchFamily="34" charset="0"/>
              </a:rPr>
              <a:t>TITANIUM CLUB SPONSORSHIP</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sp>
        <p:nvSpPr>
          <p:cNvPr id="4" name="TextBox 3">
            <a:extLst>
              <a:ext uri="{FF2B5EF4-FFF2-40B4-BE49-F238E27FC236}">
                <a16:creationId xmlns:a16="http://schemas.microsoft.com/office/drawing/2014/main" id="{4FA2179B-9257-4ADA-8B7B-68E910FD000E}"/>
              </a:ext>
            </a:extLst>
          </p:cNvPr>
          <p:cNvSpPr txBox="1"/>
          <p:nvPr/>
        </p:nvSpPr>
        <p:spPr>
          <a:xfrm>
            <a:off x="9204960" y="677244"/>
            <a:ext cx="2727960" cy="707886"/>
          </a:xfrm>
          <a:prstGeom prst="rect">
            <a:avLst/>
          </a:prstGeom>
          <a:noFill/>
        </p:spPr>
        <p:txBody>
          <a:bodyPr wrap="square" rtlCol="0">
            <a:spAutoFit/>
          </a:bodyPr>
          <a:lstStyle/>
          <a:p>
            <a:pPr algn="r"/>
            <a:r>
              <a:rPr lang="en-US" sz="4000" b="1" dirty="0">
                <a:solidFill>
                  <a:schemeClr val="bg1"/>
                </a:solidFill>
                <a:latin typeface="Arial" panose="020B0604020202020204" pitchFamily="34" charset="0"/>
                <a:cs typeface="Arial" panose="020B0604020202020204" pitchFamily="34" charset="0"/>
              </a:rPr>
              <a:t>$12,360</a:t>
            </a:r>
          </a:p>
        </p:txBody>
      </p:sp>
      <p:pic>
        <p:nvPicPr>
          <p:cNvPr id="6" name="Picture 5">
            <a:extLst>
              <a:ext uri="{FF2B5EF4-FFF2-40B4-BE49-F238E27FC236}">
                <a16:creationId xmlns:a16="http://schemas.microsoft.com/office/drawing/2014/main" id="{37F7A11E-93AE-4DB3-AA4B-5B429752E026}"/>
              </a:ext>
            </a:extLst>
          </p:cNvPr>
          <p:cNvPicPr>
            <a:picLocks noChangeAspect="1"/>
          </p:cNvPicPr>
          <p:nvPr/>
        </p:nvPicPr>
        <p:blipFill>
          <a:blip r:embed="rId3"/>
          <a:stretch>
            <a:fillRect/>
          </a:stretch>
        </p:blipFill>
        <p:spPr>
          <a:xfrm>
            <a:off x="6344844" y="2233274"/>
            <a:ext cx="5666894" cy="24301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802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673634-4895-4BDB-9ADE-AE999909FFAC}"/>
              </a:ext>
            </a:extLst>
          </p:cNvPr>
          <p:cNvSpPr>
            <a:spLocks noGrp="1"/>
          </p:cNvSpPr>
          <p:nvPr>
            <p:ph type="sldNum" sz="quarter" idx="12"/>
          </p:nvPr>
        </p:nvSpPr>
        <p:spPr/>
        <p:txBody>
          <a:bodyPr/>
          <a:lstStyle/>
          <a:p>
            <a:fld id="{F7BA68A8-FF28-5446-A4B3-6E66A285E8B8}" type="slidenum">
              <a:rPr lang="en-US" smtClean="0"/>
              <a:pPr/>
              <a:t>3</a:t>
            </a:fld>
            <a:endParaRPr lang="en-US" dirty="0"/>
          </a:p>
        </p:txBody>
      </p:sp>
      <p:sp>
        <p:nvSpPr>
          <p:cNvPr id="3" name="Title 2">
            <a:extLst>
              <a:ext uri="{FF2B5EF4-FFF2-40B4-BE49-F238E27FC236}">
                <a16:creationId xmlns:a16="http://schemas.microsoft.com/office/drawing/2014/main" id="{D32BF715-A801-4CF7-B4CD-4535350FDE4E}"/>
              </a:ext>
            </a:extLst>
          </p:cNvPr>
          <p:cNvSpPr>
            <a:spLocks noGrp="1"/>
          </p:cNvSpPr>
          <p:nvPr>
            <p:ph type="title"/>
          </p:nvPr>
        </p:nvSpPr>
        <p:spPr>
          <a:xfrm>
            <a:off x="119231" y="577760"/>
            <a:ext cx="11953538" cy="907330"/>
          </a:xfrm>
        </p:spPr>
        <p:txBody>
          <a:bodyPr>
            <a:normAutofit fontScale="90000"/>
          </a:bodyPr>
          <a:lstStyle/>
          <a:p>
            <a:br>
              <a:rPr lang="en-US" sz="3200" dirty="0"/>
            </a:br>
            <a:r>
              <a:rPr lang="en-US" sz="4400" dirty="0"/>
              <a:t>GET MORE EXPOSURE – UPGRADE TO A SMART BUNDLE!</a:t>
            </a:r>
            <a:endParaRPr lang="en-US" sz="4400" b="0" dirty="0"/>
          </a:p>
        </p:txBody>
      </p:sp>
      <p:graphicFrame>
        <p:nvGraphicFramePr>
          <p:cNvPr id="4" name="Content Placeholder 3">
            <a:extLst>
              <a:ext uri="{FF2B5EF4-FFF2-40B4-BE49-F238E27FC236}">
                <a16:creationId xmlns:a16="http://schemas.microsoft.com/office/drawing/2014/main" id="{BDD2FF4D-D37C-45B3-9A33-D179043F19FE}"/>
              </a:ext>
            </a:extLst>
          </p:cNvPr>
          <p:cNvGraphicFramePr>
            <a:graphicFrameLocks noGrp="1"/>
          </p:cNvGraphicFramePr>
          <p:nvPr>
            <p:ph idx="1"/>
            <p:extLst>
              <p:ext uri="{D42A27DB-BD31-4B8C-83A1-F6EECF244321}">
                <p14:modId xmlns:p14="http://schemas.microsoft.com/office/powerpoint/2010/main" val="236362646"/>
              </p:ext>
            </p:extLst>
          </p:nvPr>
        </p:nvGraphicFramePr>
        <p:xfrm>
          <a:off x="0" y="1811708"/>
          <a:ext cx="12079705" cy="4291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081712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r>
              <a:rPr lang="en-US" dirty="0"/>
              <a:t>3</a:t>
            </a:r>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b="1" spc="-50" dirty="0">
                <a:latin typeface="Arial Narrow" panose="020B0604020202020204" pitchFamily="34" charset="0"/>
                <a:cs typeface="Arial Narrow" panose="020B0604020202020204" pitchFamily="34" charset="0"/>
              </a:rPr>
              <a:t>SMART BUNDLES</a:t>
            </a:r>
          </a:p>
        </p:txBody>
      </p:sp>
      <p:sp>
        <p:nvSpPr>
          <p:cNvPr id="4" name="Rectangle 3">
            <a:extLst>
              <a:ext uri="{FF2B5EF4-FFF2-40B4-BE49-F238E27FC236}">
                <a16:creationId xmlns:a16="http://schemas.microsoft.com/office/drawing/2014/main" id="{4E674395-E0E1-417D-A716-92C1706CD585}"/>
              </a:ext>
            </a:extLst>
          </p:cNvPr>
          <p:cNvSpPr/>
          <p:nvPr/>
        </p:nvSpPr>
        <p:spPr>
          <a:xfrm>
            <a:off x="0" y="1758851"/>
            <a:ext cx="12192000"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Designed to increase your exposure for maximum attendee engagement!</a:t>
            </a:r>
          </a:p>
        </p:txBody>
      </p:sp>
      <p:sp>
        <p:nvSpPr>
          <p:cNvPr id="15" name="Oval 14">
            <a:extLst>
              <a:ext uri="{FF2B5EF4-FFF2-40B4-BE49-F238E27FC236}">
                <a16:creationId xmlns:a16="http://schemas.microsoft.com/office/drawing/2014/main" id="{2AF4FAA5-80FD-46F9-8E2A-8D11433DEA04}"/>
              </a:ext>
            </a:extLst>
          </p:cNvPr>
          <p:cNvSpPr/>
          <p:nvPr/>
        </p:nvSpPr>
        <p:spPr>
          <a:xfrm>
            <a:off x="869456" y="2442721"/>
            <a:ext cx="739385" cy="71581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6" name="Graphic 15" descr="Smart Phone">
            <a:extLst>
              <a:ext uri="{FF2B5EF4-FFF2-40B4-BE49-F238E27FC236}">
                <a16:creationId xmlns:a16="http://schemas.microsoft.com/office/drawing/2014/main" id="{E8ADF743-00DC-453A-AD7A-98DBFF3B76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531" y="2542283"/>
            <a:ext cx="517236" cy="517236"/>
          </a:xfrm>
          <a:prstGeom prst="rect">
            <a:avLst/>
          </a:prstGeom>
        </p:spPr>
      </p:pic>
      <p:graphicFrame>
        <p:nvGraphicFramePr>
          <p:cNvPr id="5" name="Table 4">
            <a:extLst>
              <a:ext uri="{FF2B5EF4-FFF2-40B4-BE49-F238E27FC236}">
                <a16:creationId xmlns:a16="http://schemas.microsoft.com/office/drawing/2014/main" id="{BEA46E90-08F4-4B7E-96FC-9C2577FA1E65}"/>
              </a:ext>
            </a:extLst>
          </p:cNvPr>
          <p:cNvGraphicFramePr>
            <a:graphicFrameLocks noGrp="1"/>
          </p:cNvGraphicFramePr>
          <p:nvPr>
            <p:extLst>
              <p:ext uri="{D42A27DB-BD31-4B8C-83A1-F6EECF244321}">
                <p14:modId xmlns:p14="http://schemas.microsoft.com/office/powerpoint/2010/main" val="3352960044"/>
              </p:ext>
            </p:extLst>
          </p:nvPr>
        </p:nvGraphicFramePr>
        <p:xfrm>
          <a:off x="628072" y="2312126"/>
          <a:ext cx="11249892" cy="4008582"/>
        </p:xfrm>
        <a:graphic>
          <a:graphicData uri="http://schemas.openxmlformats.org/drawingml/2006/table">
            <a:tbl>
              <a:tblPr firstRow="1" bandRow="1">
                <a:tableStyleId>{5C22544A-7EE6-4342-B048-85BDC9FD1C3A}</a:tableStyleId>
              </a:tblPr>
              <a:tblGrid>
                <a:gridCol w="3749964">
                  <a:extLst>
                    <a:ext uri="{9D8B030D-6E8A-4147-A177-3AD203B41FA5}">
                      <a16:colId xmlns:a16="http://schemas.microsoft.com/office/drawing/2014/main" val="4096565359"/>
                    </a:ext>
                  </a:extLst>
                </a:gridCol>
                <a:gridCol w="3749964">
                  <a:extLst>
                    <a:ext uri="{9D8B030D-6E8A-4147-A177-3AD203B41FA5}">
                      <a16:colId xmlns:a16="http://schemas.microsoft.com/office/drawing/2014/main" val="1287400205"/>
                    </a:ext>
                  </a:extLst>
                </a:gridCol>
                <a:gridCol w="3749964">
                  <a:extLst>
                    <a:ext uri="{9D8B030D-6E8A-4147-A177-3AD203B41FA5}">
                      <a16:colId xmlns:a16="http://schemas.microsoft.com/office/drawing/2014/main" val="204875290"/>
                    </a:ext>
                  </a:extLst>
                </a:gridCol>
              </a:tblGrid>
              <a:tr h="4008582">
                <a:tc>
                  <a:txBody>
                    <a:bodyPr/>
                    <a:lstStyle/>
                    <a:p>
                      <a:endParaRPr lang="en-US" b="0"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765732798"/>
                  </a:ext>
                </a:extLst>
              </a:tr>
            </a:tbl>
          </a:graphicData>
        </a:graphic>
      </p:graphicFrame>
      <p:sp>
        <p:nvSpPr>
          <p:cNvPr id="6" name="TextBox 5">
            <a:extLst>
              <a:ext uri="{FF2B5EF4-FFF2-40B4-BE49-F238E27FC236}">
                <a16:creationId xmlns:a16="http://schemas.microsoft.com/office/drawing/2014/main" id="{608DF7D2-9714-4819-9269-08D338F125D0}"/>
              </a:ext>
            </a:extLst>
          </p:cNvPr>
          <p:cNvSpPr txBox="1"/>
          <p:nvPr/>
        </p:nvSpPr>
        <p:spPr>
          <a:xfrm>
            <a:off x="1664437" y="2651854"/>
            <a:ext cx="2672786" cy="346249"/>
          </a:xfrm>
          <a:prstGeom prst="rect">
            <a:avLst/>
          </a:prstGeom>
          <a:noFill/>
        </p:spPr>
        <p:txBody>
          <a:bodyPr wrap="square" rtlCol="0">
            <a:spAutoFit/>
          </a:bodyPr>
          <a:lstStyle/>
          <a:p>
            <a:r>
              <a:rPr lang="en-US" sz="1650" b="1" dirty="0">
                <a:latin typeface="Arial" panose="020B0604020202020204" pitchFamily="34" charset="0"/>
                <a:cs typeface="Arial" panose="020B0604020202020204" pitchFamily="34" charset="0"/>
              </a:rPr>
              <a:t>Smart Bundle #1 | $1,390</a:t>
            </a:r>
          </a:p>
        </p:txBody>
      </p:sp>
      <p:sp>
        <p:nvSpPr>
          <p:cNvPr id="10" name="TextBox 9">
            <a:extLst>
              <a:ext uri="{FF2B5EF4-FFF2-40B4-BE49-F238E27FC236}">
                <a16:creationId xmlns:a16="http://schemas.microsoft.com/office/drawing/2014/main" id="{7BF9CC22-B4F3-4298-92A3-A589CC8469FE}"/>
              </a:ext>
            </a:extLst>
          </p:cNvPr>
          <p:cNvSpPr txBox="1"/>
          <p:nvPr/>
        </p:nvSpPr>
        <p:spPr>
          <a:xfrm>
            <a:off x="729674" y="3229823"/>
            <a:ext cx="3513812" cy="3400931"/>
          </a:xfrm>
          <a:prstGeom prst="rect">
            <a:avLst/>
          </a:prstGeom>
          <a:noFill/>
        </p:spPr>
        <p:txBody>
          <a:bodyPr wrap="square" rtlCol="0">
            <a:spAutoFit/>
          </a:bodyPr>
          <a:lstStyle/>
          <a:p>
            <a:pPr marL="285750" indent="-285750">
              <a:buFont typeface="Wingdings" panose="05000000000000000000" pitchFamily="2" charset="2"/>
              <a:buChar char="ü"/>
            </a:pPr>
            <a:r>
              <a:rPr lang="en-US" sz="1450" dirty="0" err="1">
                <a:latin typeface="Arial" panose="020B0604020202020204" pitchFamily="34" charset="0"/>
                <a:cs typeface="Arial" panose="020B0604020202020204" pitchFamily="34" charset="0"/>
              </a:rPr>
              <a:t>CompuLEAD</a:t>
            </a:r>
            <a:r>
              <a:rPr lang="en-US" sz="1450" dirty="0">
                <a:latin typeface="Arial" panose="020B0604020202020204" pitchFamily="34" charset="0"/>
                <a:cs typeface="Arial" panose="020B0604020202020204" pitchFamily="34" charset="0"/>
              </a:rPr>
              <a:t> Smart Lead Retrieval App w/ (3) license activations</a:t>
            </a:r>
          </a:p>
          <a:p>
            <a:pPr marL="285750" indent="-285750">
              <a:buFont typeface="Wingdings" panose="05000000000000000000" pitchFamily="2" charset="2"/>
              <a:buChar char="ü"/>
            </a:pPr>
            <a:r>
              <a:rPr lang="en-US" sz="1450" dirty="0">
                <a:latin typeface="Arial" panose="020B0604020202020204" pitchFamily="34" charset="0"/>
                <a:cs typeface="Arial" panose="020B0604020202020204" pitchFamily="34" charset="0"/>
              </a:rPr>
              <a:t>Exhibitor Profile Upgrades</a:t>
            </a:r>
          </a:p>
          <a:p>
            <a:pPr marL="628650" lvl="1" indent="-171450">
              <a:buFont typeface="Arial" panose="020B0604020202020204" pitchFamily="34" charset="0"/>
              <a:buChar char="•"/>
            </a:pPr>
            <a:r>
              <a:rPr lang="en-US" sz="1450" dirty="0">
                <a:latin typeface="Arial" panose="020B0604020202020204" pitchFamily="34" charset="0"/>
                <a:cs typeface="Arial" panose="020B0604020202020204" pitchFamily="34" charset="0"/>
              </a:rPr>
              <a:t>4 additional Product Tiles w/ Content (8 total)</a:t>
            </a:r>
          </a:p>
          <a:p>
            <a:pPr marL="628650" lvl="1" indent="-171450">
              <a:buFont typeface="Arial" panose="020B0604020202020204" pitchFamily="34" charset="0"/>
              <a:buChar char="•"/>
            </a:pPr>
            <a:r>
              <a:rPr lang="en-US" sz="1450" dirty="0">
                <a:latin typeface="Arial" panose="020B0604020202020204" pitchFamily="34" charset="0"/>
                <a:cs typeface="Arial" panose="020B0604020202020204" pitchFamily="34" charset="0"/>
              </a:rPr>
              <a:t>Floor Plan Corner Peel – your booth highlighted on the online Floor Plan</a:t>
            </a:r>
          </a:p>
          <a:p>
            <a:pPr marL="628650" lvl="1" indent="-171450">
              <a:buFont typeface="Arial" panose="020B0604020202020204" pitchFamily="34" charset="0"/>
              <a:buChar char="•"/>
            </a:pPr>
            <a:r>
              <a:rPr lang="en-US" sz="1450" dirty="0">
                <a:latin typeface="Arial" panose="020B0604020202020204" pitchFamily="34" charset="0"/>
                <a:cs typeface="Arial" panose="020B0604020202020204" pitchFamily="34" charset="0"/>
              </a:rPr>
              <a:t>1 Video Link on your online Exhibitor Profile</a:t>
            </a:r>
          </a:p>
          <a:p>
            <a:pPr marL="628650" lvl="1" indent="-171450">
              <a:buFont typeface="Arial" panose="020B0604020202020204" pitchFamily="34" charset="0"/>
              <a:buChar char="•"/>
            </a:pPr>
            <a:r>
              <a:rPr lang="en-US" sz="1450" dirty="0">
                <a:latin typeface="Arial" panose="020B0604020202020204" pitchFamily="34" charset="0"/>
                <a:cs typeface="Arial" panose="020B0604020202020204" pitchFamily="34" charset="0"/>
              </a:rPr>
              <a:t>Priority placement for your listing online product category &amp; keyword search </a:t>
            </a:r>
          </a:p>
          <a:p>
            <a:pPr marL="628650" lvl="1" indent="-171450">
              <a:buFont typeface="Arial" panose="020B0604020202020204" pitchFamily="34" charset="0"/>
              <a:buChar char="•"/>
            </a:pPr>
            <a:r>
              <a:rPr lang="en-US" sz="1450" dirty="0">
                <a:latin typeface="Arial" panose="020B0604020202020204" pitchFamily="34" charset="0"/>
                <a:cs typeface="Arial" panose="020B0604020202020204" pitchFamily="34" charset="0"/>
              </a:rPr>
              <a:t>Access to online leads pre-event</a:t>
            </a:r>
          </a:p>
          <a:p>
            <a:endParaRPr lang="en-US" sz="1200" dirty="0"/>
          </a:p>
        </p:txBody>
      </p:sp>
      <p:sp>
        <p:nvSpPr>
          <p:cNvPr id="18" name="Oval 17">
            <a:extLst>
              <a:ext uri="{FF2B5EF4-FFF2-40B4-BE49-F238E27FC236}">
                <a16:creationId xmlns:a16="http://schemas.microsoft.com/office/drawing/2014/main" id="{4D7A4A5D-2392-4270-9019-AEFD61C465DF}"/>
              </a:ext>
            </a:extLst>
          </p:cNvPr>
          <p:cNvSpPr/>
          <p:nvPr/>
        </p:nvSpPr>
        <p:spPr>
          <a:xfrm>
            <a:off x="4644582" y="2442721"/>
            <a:ext cx="739385" cy="71581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9" name="Graphic 18" descr="Wireless">
            <a:extLst>
              <a:ext uri="{FF2B5EF4-FFF2-40B4-BE49-F238E27FC236}">
                <a16:creationId xmlns:a16="http://schemas.microsoft.com/office/drawing/2014/main" id="{018E4500-1242-44CF-B95E-D10EFF60B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0536" y="2442721"/>
            <a:ext cx="667475" cy="667475"/>
          </a:xfrm>
          <a:prstGeom prst="rect">
            <a:avLst/>
          </a:prstGeom>
        </p:spPr>
      </p:pic>
      <p:sp>
        <p:nvSpPr>
          <p:cNvPr id="20" name="TextBox 19">
            <a:extLst>
              <a:ext uri="{FF2B5EF4-FFF2-40B4-BE49-F238E27FC236}">
                <a16:creationId xmlns:a16="http://schemas.microsoft.com/office/drawing/2014/main" id="{54FC1BD0-B4E4-49A2-BDCC-D57FAAAB8FCE}"/>
              </a:ext>
            </a:extLst>
          </p:cNvPr>
          <p:cNvSpPr txBox="1"/>
          <p:nvPr/>
        </p:nvSpPr>
        <p:spPr>
          <a:xfrm>
            <a:off x="5459515" y="2649303"/>
            <a:ext cx="2774288" cy="346249"/>
          </a:xfrm>
          <a:prstGeom prst="rect">
            <a:avLst/>
          </a:prstGeom>
          <a:noFill/>
        </p:spPr>
        <p:txBody>
          <a:bodyPr wrap="square" rtlCol="0">
            <a:spAutoFit/>
          </a:bodyPr>
          <a:lstStyle/>
          <a:p>
            <a:r>
              <a:rPr lang="en-US" sz="1650" b="1" dirty="0">
                <a:latin typeface="Arial" panose="020B0604020202020204" pitchFamily="34" charset="0"/>
                <a:cs typeface="Arial" panose="020B0604020202020204" pitchFamily="34" charset="0"/>
              </a:rPr>
              <a:t>Smart Bundle #2 | $2,500</a:t>
            </a:r>
            <a:endParaRPr lang="en-US" sz="1650" b="1" dirty="0">
              <a:highlight>
                <a:srgbClr val="FFFF00"/>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B2D093B-7001-4CF4-AC30-A12B40EBE9BA}"/>
              </a:ext>
            </a:extLst>
          </p:cNvPr>
          <p:cNvSpPr txBox="1"/>
          <p:nvPr/>
        </p:nvSpPr>
        <p:spPr>
          <a:xfrm>
            <a:off x="4563383" y="3250333"/>
            <a:ext cx="3379271" cy="3000821"/>
          </a:xfrm>
          <a:prstGeom prst="rect">
            <a:avLst/>
          </a:prstGeom>
          <a:noFill/>
        </p:spPr>
        <p:txBody>
          <a:bodyPr wrap="square" rtlCol="0">
            <a:spAutoFit/>
          </a:bodyPr>
          <a:lstStyle/>
          <a:p>
            <a:pPr marL="285750" indent="-285750">
              <a:buFont typeface="Wingdings" panose="05000000000000000000" pitchFamily="2" charset="2"/>
              <a:buChar char="ü"/>
            </a:pPr>
            <a:r>
              <a:rPr lang="en-US" sz="1450" dirty="0" err="1">
                <a:latin typeface="Arial" panose="020B0604020202020204" pitchFamily="34" charset="0"/>
                <a:cs typeface="Arial" panose="020B0604020202020204" pitchFamily="34" charset="0"/>
              </a:rPr>
              <a:t>CompuLEAD</a:t>
            </a:r>
            <a:r>
              <a:rPr lang="en-US" sz="1450" dirty="0">
                <a:latin typeface="Arial" panose="020B0604020202020204" pitchFamily="34" charset="0"/>
                <a:cs typeface="Arial" panose="020B0604020202020204" pitchFamily="34" charset="0"/>
              </a:rPr>
              <a:t> Smart Lead Retrieval App</a:t>
            </a:r>
          </a:p>
          <a:p>
            <a:pPr marL="285750" indent="-285750">
              <a:buFont typeface="Wingdings" panose="05000000000000000000" pitchFamily="2" charset="2"/>
              <a:buChar char="ü"/>
            </a:pPr>
            <a:r>
              <a:rPr lang="en-US" sz="1450" dirty="0">
                <a:latin typeface="Arial" panose="020B0604020202020204" pitchFamily="34" charset="0"/>
                <a:cs typeface="Arial" panose="020B0604020202020204" pitchFamily="34" charset="0"/>
              </a:rPr>
              <a:t>Featured Exhibitor Package Plus</a:t>
            </a:r>
          </a:p>
          <a:p>
            <a:pPr marL="285750" indent="-285750">
              <a:buFont typeface="Wingdings" panose="05000000000000000000" pitchFamily="2" charset="2"/>
              <a:buChar char="ü"/>
            </a:pPr>
            <a:r>
              <a:rPr lang="en-US" sz="1450" dirty="0">
                <a:latin typeface="Arial" panose="020B0604020202020204" pitchFamily="34" charset="0"/>
                <a:cs typeface="Arial" panose="020B0604020202020204" pitchFamily="34" charset="0"/>
              </a:rPr>
              <a:t>2 Online Product Category Sponsorships</a:t>
            </a:r>
          </a:p>
          <a:p>
            <a:pPr marL="285750" indent="-285750">
              <a:buFont typeface="Wingdings" panose="05000000000000000000" pitchFamily="2" charset="2"/>
              <a:buChar char="ü"/>
            </a:pPr>
            <a:r>
              <a:rPr lang="en-US" sz="1450" dirty="0">
                <a:latin typeface="Arial" panose="020B0604020202020204" pitchFamily="34" charset="0"/>
                <a:cs typeface="Arial" panose="020B0604020202020204" pitchFamily="34" charset="0"/>
              </a:rPr>
              <a:t>Mobile App Banner Ad</a:t>
            </a:r>
          </a:p>
          <a:p>
            <a:endParaRPr lang="en-US" sz="1200" dirty="0"/>
          </a:p>
          <a:p>
            <a:endParaRPr lang="en-US" sz="1400" b="1" dirty="0"/>
          </a:p>
          <a:p>
            <a:pPr algn="ctr"/>
            <a:endParaRPr lang="en-US" sz="1600" b="1" dirty="0"/>
          </a:p>
          <a:p>
            <a:pPr algn="ctr"/>
            <a:r>
              <a:rPr lang="en-US" sz="1600" b="1" dirty="0">
                <a:latin typeface="Arial" panose="020B0604020202020204" pitchFamily="34" charset="0"/>
                <a:cs typeface="Arial" panose="020B0604020202020204" pitchFamily="34" charset="0"/>
              </a:rPr>
              <a:t>Delivers 277% more traffic </a:t>
            </a:r>
          </a:p>
          <a:p>
            <a:pPr algn="ctr"/>
            <a:r>
              <a:rPr lang="en-US" sz="1600" b="1" dirty="0">
                <a:latin typeface="Arial" panose="020B0604020202020204" pitchFamily="34" charset="0"/>
                <a:cs typeface="Arial" panose="020B0604020202020204" pitchFamily="34" charset="0"/>
              </a:rPr>
              <a:t>on average than a Basic Listing</a:t>
            </a:r>
          </a:p>
          <a:p>
            <a:endParaRPr lang="en-US" sz="1400" b="1" dirty="0"/>
          </a:p>
          <a:p>
            <a:endParaRPr lang="en-US" sz="1400" b="1" dirty="0"/>
          </a:p>
        </p:txBody>
      </p:sp>
      <p:sp>
        <p:nvSpPr>
          <p:cNvPr id="22" name="Oval 21">
            <a:extLst>
              <a:ext uri="{FF2B5EF4-FFF2-40B4-BE49-F238E27FC236}">
                <a16:creationId xmlns:a16="http://schemas.microsoft.com/office/drawing/2014/main" id="{E393E84A-1926-4503-A502-1DC8BEFEDF5C}"/>
              </a:ext>
            </a:extLst>
          </p:cNvPr>
          <p:cNvSpPr/>
          <p:nvPr/>
        </p:nvSpPr>
        <p:spPr>
          <a:xfrm>
            <a:off x="8353732" y="2418290"/>
            <a:ext cx="739385" cy="7438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3" name="Graphic 22" descr="Internet">
            <a:extLst>
              <a:ext uri="{FF2B5EF4-FFF2-40B4-BE49-F238E27FC236}">
                <a16:creationId xmlns:a16="http://schemas.microsoft.com/office/drawing/2014/main" id="{10145CC6-4C91-4E60-A832-8BC119A1BB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708" y="2457330"/>
            <a:ext cx="638255" cy="638255"/>
          </a:xfrm>
          <a:prstGeom prst="rect">
            <a:avLst/>
          </a:prstGeom>
        </p:spPr>
      </p:pic>
      <p:sp>
        <p:nvSpPr>
          <p:cNvPr id="25" name="TextBox 24">
            <a:extLst>
              <a:ext uri="{FF2B5EF4-FFF2-40B4-BE49-F238E27FC236}">
                <a16:creationId xmlns:a16="http://schemas.microsoft.com/office/drawing/2014/main" id="{321EBB28-C6C8-4267-BAE7-EC32665F12AE}"/>
              </a:ext>
            </a:extLst>
          </p:cNvPr>
          <p:cNvSpPr txBox="1"/>
          <p:nvPr/>
        </p:nvSpPr>
        <p:spPr>
          <a:xfrm>
            <a:off x="9148713" y="2611959"/>
            <a:ext cx="2944189" cy="346249"/>
          </a:xfrm>
          <a:prstGeom prst="rect">
            <a:avLst/>
          </a:prstGeom>
          <a:noFill/>
        </p:spPr>
        <p:txBody>
          <a:bodyPr wrap="square" rtlCol="0">
            <a:spAutoFit/>
          </a:bodyPr>
          <a:lstStyle/>
          <a:p>
            <a:r>
              <a:rPr lang="en-US" sz="1650" b="1" dirty="0">
                <a:latin typeface="Arial" panose="020B0604020202020204" pitchFamily="34" charset="0"/>
                <a:cs typeface="Arial" panose="020B0604020202020204" pitchFamily="34" charset="0"/>
              </a:rPr>
              <a:t>Smart Bundle #3 | $3,890</a:t>
            </a:r>
            <a:endParaRPr lang="en-US" sz="1650" b="1" dirty="0">
              <a:highlight>
                <a:srgbClr val="FFFF00"/>
              </a:highlight>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21B4AFC-D384-4274-892B-83AEE939DD3F}"/>
              </a:ext>
            </a:extLst>
          </p:cNvPr>
          <p:cNvSpPr txBox="1"/>
          <p:nvPr/>
        </p:nvSpPr>
        <p:spPr>
          <a:xfrm>
            <a:off x="8419708" y="3222065"/>
            <a:ext cx="3379271" cy="3970318"/>
          </a:xfrm>
          <a:prstGeom prst="rect">
            <a:avLst/>
          </a:prstGeom>
          <a:noFill/>
        </p:spPr>
        <p:txBody>
          <a:bodyPr wrap="square" rtlCol="0">
            <a:spAutoFit/>
          </a:bodyPr>
          <a:lstStyle/>
          <a:p>
            <a:pPr marL="171450" indent="-171450">
              <a:buFont typeface="Wingdings" panose="05000000000000000000" pitchFamily="2" charset="2"/>
              <a:buChar char="ü"/>
            </a:pPr>
            <a:r>
              <a:rPr lang="en-US" sz="1450" dirty="0" err="1">
                <a:latin typeface="Arial" panose="020B0604020202020204" pitchFamily="34" charset="0"/>
                <a:cs typeface="Arial" panose="020B0604020202020204" pitchFamily="34" charset="0"/>
              </a:rPr>
              <a:t>CompuLEAD</a:t>
            </a:r>
            <a:r>
              <a:rPr lang="en-US" sz="1450" dirty="0">
                <a:latin typeface="Arial" panose="020B0604020202020204" pitchFamily="34" charset="0"/>
                <a:cs typeface="Arial" panose="020B0604020202020204" pitchFamily="34" charset="0"/>
              </a:rPr>
              <a:t> Smart Lead Retrieval App</a:t>
            </a:r>
          </a:p>
          <a:p>
            <a:pPr marL="171450" indent="-171450">
              <a:buFont typeface="Wingdings" panose="05000000000000000000" pitchFamily="2" charset="2"/>
              <a:buChar char="ü"/>
            </a:pPr>
            <a:r>
              <a:rPr lang="en-US" sz="1450" dirty="0">
                <a:latin typeface="Arial" panose="020B0604020202020204" pitchFamily="34" charset="0"/>
                <a:cs typeface="Arial" panose="020B0604020202020204" pitchFamily="34" charset="0"/>
              </a:rPr>
              <a:t>Featured Exhibitor Package Plus</a:t>
            </a:r>
          </a:p>
          <a:p>
            <a:pPr marL="171450" indent="-171450">
              <a:buFont typeface="Wingdings" panose="05000000000000000000" pitchFamily="2" charset="2"/>
              <a:buChar char="ü"/>
            </a:pPr>
            <a:r>
              <a:rPr lang="en-US" sz="1450" dirty="0">
                <a:latin typeface="Arial" panose="020B0604020202020204" pitchFamily="34" charset="0"/>
                <a:cs typeface="Arial" panose="020B0604020202020204" pitchFamily="34" charset="0"/>
              </a:rPr>
              <a:t>Full Page Ad in Onsite Event Guide</a:t>
            </a:r>
          </a:p>
          <a:p>
            <a:pPr marL="171450" indent="-171450">
              <a:buFont typeface="Wingdings" panose="05000000000000000000" pitchFamily="2" charset="2"/>
              <a:buChar char="ü"/>
            </a:pPr>
            <a:r>
              <a:rPr lang="en-US" sz="1450" dirty="0">
                <a:latin typeface="Arial" panose="020B0604020202020204" pitchFamily="34" charset="0"/>
                <a:cs typeface="Arial" panose="020B0604020202020204" pitchFamily="34" charset="0"/>
              </a:rPr>
              <a:t>Mobile App Banner Ad</a:t>
            </a:r>
          </a:p>
          <a:p>
            <a:pPr marL="171450" indent="-171450">
              <a:buFont typeface="Wingdings" panose="05000000000000000000" pitchFamily="2" charset="2"/>
              <a:buChar char="ü"/>
            </a:pPr>
            <a:r>
              <a:rPr lang="en-US" sz="1450" dirty="0">
                <a:latin typeface="Arial" panose="020B0604020202020204" pitchFamily="34" charset="0"/>
                <a:cs typeface="Arial" panose="020B0604020202020204" pitchFamily="34" charset="0"/>
              </a:rPr>
              <a:t>2 Online Product Category Sponsorships</a:t>
            </a:r>
          </a:p>
          <a:p>
            <a:pPr marL="171450" indent="-171450">
              <a:buFont typeface="Wingdings" panose="05000000000000000000" pitchFamily="2" charset="2"/>
              <a:buChar char="ü"/>
            </a:pPr>
            <a:r>
              <a:rPr lang="en-US" sz="1450" dirty="0">
                <a:latin typeface="Arial" panose="020B0604020202020204" pitchFamily="34" charset="0"/>
                <a:cs typeface="Arial" panose="020B0604020202020204" pitchFamily="34" charset="0"/>
              </a:rPr>
              <a:t>1 online Show Highlight Sponsorship</a:t>
            </a:r>
          </a:p>
          <a:p>
            <a:pPr algn="r"/>
            <a:endParaRPr lang="en-US" dirty="0"/>
          </a:p>
          <a:p>
            <a:pPr algn="r"/>
            <a:r>
              <a:rPr lang="en-US" sz="1600" b="1" dirty="0">
                <a:latin typeface="Arial" panose="020B0604020202020204" pitchFamily="34" charset="0"/>
                <a:cs typeface="Arial" panose="020B0604020202020204" pitchFamily="34" charset="0"/>
              </a:rPr>
              <a:t>Delivers 560% more traffic on average than a Basic Listing</a:t>
            </a:r>
          </a:p>
          <a:p>
            <a:r>
              <a:rPr lang="en-US" dirty="0"/>
              <a:t>	</a:t>
            </a:r>
          </a:p>
          <a:p>
            <a:endParaRPr lang="en-US" sz="1200" dirty="0"/>
          </a:p>
          <a:p>
            <a:endParaRPr lang="en-US" sz="1400" b="1" dirty="0"/>
          </a:p>
          <a:p>
            <a:endParaRPr lang="en-US" sz="1400" b="1" dirty="0"/>
          </a:p>
          <a:p>
            <a:endParaRPr lang="en-US" sz="1400" b="1" dirty="0"/>
          </a:p>
          <a:p>
            <a:endParaRPr lang="en-US" sz="1400" b="1" dirty="0"/>
          </a:p>
        </p:txBody>
      </p:sp>
    </p:spTree>
    <p:extLst>
      <p:ext uri="{BB962C8B-B14F-4D97-AF65-F5344CB8AC3E}">
        <p14:creationId xmlns:p14="http://schemas.microsoft.com/office/powerpoint/2010/main" val="113505678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128752" y="1801360"/>
            <a:ext cx="6055321" cy="4173312"/>
          </a:xfrm>
        </p:spPr>
        <p:txBody>
          <a:bodyPr>
            <a:normAutofit fontScale="92500" lnSpcReduction="20000"/>
          </a:bodyPr>
          <a:lstStyle/>
          <a:p>
            <a:pPr marL="0" indent="0">
              <a:buNone/>
            </a:pPr>
            <a:r>
              <a:rPr lang="en-US" dirty="0"/>
              <a:t>Maximize your opportunity to generate leads. Package benefits include: </a:t>
            </a:r>
          </a:p>
          <a:p>
            <a:pPr marL="0" indent="0">
              <a:buNone/>
            </a:pPr>
            <a:endParaRPr lang="en-US" dirty="0"/>
          </a:p>
          <a:p>
            <a:pPr lvl="1"/>
            <a:r>
              <a:rPr lang="en-US" dirty="0"/>
              <a:t>Basic company listing with four (4) product highlights</a:t>
            </a:r>
          </a:p>
          <a:p>
            <a:pPr lvl="1"/>
            <a:r>
              <a:rPr lang="en-US" dirty="0"/>
              <a:t>Four (4) additional product highlights</a:t>
            </a:r>
          </a:p>
          <a:p>
            <a:pPr lvl="2"/>
            <a:r>
              <a:rPr lang="en-US" dirty="0"/>
              <a:t>Includes photo and content</a:t>
            </a:r>
          </a:p>
          <a:p>
            <a:pPr lvl="1"/>
            <a:r>
              <a:rPr lang="en-US" dirty="0"/>
              <a:t>Priority placement in search results</a:t>
            </a:r>
          </a:p>
          <a:p>
            <a:pPr lvl="2"/>
            <a:r>
              <a:rPr lang="en-US" dirty="0"/>
              <a:t>Event website and mobile app</a:t>
            </a:r>
          </a:p>
          <a:p>
            <a:pPr lvl="1"/>
            <a:r>
              <a:rPr lang="en-US" dirty="0"/>
              <a:t>Mobile compatibility</a:t>
            </a:r>
          </a:p>
          <a:p>
            <a:pPr lvl="2"/>
            <a:r>
              <a:rPr lang="en-US" dirty="0"/>
              <a:t>Exhibitor profile details sync seamlessly from the event website to the mobile app</a:t>
            </a:r>
          </a:p>
          <a:p>
            <a:pPr lvl="1"/>
            <a:r>
              <a:rPr lang="en-US" dirty="0"/>
              <a:t>Access to online leads</a:t>
            </a:r>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5</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p:txBody>
          <a:bodyPr/>
          <a:lstStyle/>
          <a:p>
            <a:r>
              <a:rPr lang="en-US" spc="-50" dirty="0"/>
              <a:t>FEATURED EXHIBITOR PACKAGE</a:t>
            </a:r>
            <a:endParaRPr lang="en-US" b="1" spc="-50" dirty="0">
              <a:latin typeface="Arial Narrow" panose="020B0604020202020204" pitchFamily="34" charset="0"/>
              <a:cs typeface="Arial Narrow" panose="020B0604020202020204" pitchFamily="34" charset="0"/>
            </a:endParaRP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$850</a:t>
            </a:r>
          </a:p>
          <a:p>
            <a:pPr marL="0" indent="0" defTabSz="914400" rtl="0" eaLnBrk="1" latinLnBrk="0" hangingPunct="1">
              <a:lnSpc>
                <a:spcPct val="90000"/>
              </a:lnSpc>
              <a:spcBef>
                <a:spcPts val="1000"/>
              </a:spcBef>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9" name="Picture 8">
            <a:extLst>
              <a:ext uri="{FF2B5EF4-FFF2-40B4-BE49-F238E27FC236}">
                <a16:creationId xmlns:a16="http://schemas.microsoft.com/office/drawing/2014/main" id="{AE66328B-17B1-4736-BF87-1AE56D2F4A95}"/>
              </a:ext>
            </a:extLst>
          </p:cNvPr>
          <p:cNvPicPr>
            <a:picLocks noChangeAspect="1"/>
          </p:cNvPicPr>
          <p:nvPr/>
        </p:nvPicPr>
        <p:blipFill>
          <a:blip r:embed="rId3"/>
          <a:stretch>
            <a:fillRect/>
          </a:stretch>
        </p:blipFill>
        <p:spPr>
          <a:xfrm>
            <a:off x="6184074" y="1546371"/>
            <a:ext cx="5989526" cy="2685606"/>
          </a:xfrm>
          <a:prstGeom prst="rect">
            <a:avLst/>
          </a:prstGeom>
        </p:spPr>
      </p:pic>
      <p:sp>
        <p:nvSpPr>
          <p:cNvPr id="11" name="Rectangle 10">
            <a:extLst>
              <a:ext uri="{FF2B5EF4-FFF2-40B4-BE49-F238E27FC236}">
                <a16:creationId xmlns:a16="http://schemas.microsoft.com/office/drawing/2014/main" id="{FBB0929F-C3F5-478A-8E69-A8415295098C}"/>
              </a:ext>
            </a:extLst>
          </p:cNvPr>
          <p:cNvSpPr/>
          <p:nvPr/>
        </p:nvSpPr>
        <p:spPr>
          <a:xfrm>
            <a:off x="6851374" y="2438648"/>
            <a:ext cx="1775792" cy="220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Your Name Here</a:t>
            </a:r>
          </a:p>
        </p:txBody>
      </p:sp>
      <p:sp>
        <p:nvSpPr>
          <p:cNvPr id="14" name="Rectangle 13">
            <a:extLst>
              <a:ext uri="{FF2B5EF4-FFF2-40B4-BE49-F238E27FC236}">
                <a16:creationId xmlns:a16="http://schemas.microsoft.com/office/drawing/2014/main" id="{18E40C9D-404F-4C8C-8C66-02F1F2AE2988}"/>
              </a:ext>
            </a:extLst>
          </p:cNvPr>
          <p:cNvSpPr/>
          <p:nvPr/>
        </p:nvSpPr>
        <p:spPr>
          <a:xfrm>
            <a:off x="6851374" y="2826584"/>
            <a:ext cx="1139687" cy="134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Company</a:t>
            </a:r>
          </a:p>
        </p:txBody>
      </p:sp>
      <p:sp>
        <p:nvSpPr>
          <p:cNvPr id="15" name="Rectangle 14">
            <a:extLst>
              <a:ext uri="{FF2B5EF4-FFF2-40B4-BE49-F238E27FC236}">
                <a16:creationId xmlns:a16="http://schemas.microsoft.com/office/drawing/2014/main" id="{2D4065BF-DFB4-4CA4-BC26-AD66D18ECC5F}"/>
              </a:ext>
            </a:extLst>
          </p:cNvPr>
          <p:cNvSpPr/>
          <p:nvPr/>
        </p:nvSpPr>
        <p:spPr>
          <a:xfrm>
            <a:off x="9992140" y="3070618"/>
            <a:ext cx="1139686" cy="176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Company Name</a:t>
            </a:r>
          </a:p>
        </p:txBody>
      </p:sp>
    </p:spTree>
    <p:extLst>
      <p:ext uri="{BB962C8B-B14F-4D97-AF65-F5344CB8AC3E}">
        <p14:creationId xmlns:p14="http://schemas.microsoft.com/office/powerpoint/2010/main" val="3661833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128753" y="1546372"/>
            <a:ext cx="5561833" cy="5311628"/>
          </a:xfrm>
        </p:spPr>
        <p:txBody>
          <a:bodyPr>
            <a:normAutofit fontScale="70000" lnSpcReduction="20000"/>
          </a:bodyPr>
          <a:lstStyle/>
          <a:p>
            <a:pPr marL="0" indent="0">
              <a:buNone/>
            </a:pPr>
            <a:r>
              <a:rPr lang="en-US" sz="2000" dirty="0"/>
              <a:t>The Featured Exhibitor Package Plus is included in ALL Smart Bundle packages.</a:t>
            </a:r>
          </a:p>
          <a:p>
            <a:pPr marL="0" indent="0">
              <a:buNone/>
            </a:pPr>
            <a:r>
              <a:rPr lang="en-US" sz="2000" dirty="0"/>
              <a:t>Attract leads with eye catching visuals with this premier list of benefits: </a:t>
            </a:r>
          </a:p>
          <a:p>
            <a:pPr lvl="1"/>
            <a:r>
              <a:rPr lang="en-US" dirty="0"/>
              <a:t>Featured Exhibitor Package</a:t>
            </a:r>
          </a:p>
          <a:p>
            <a:pPr lvl="1"/>
            <a:r>
              <a:rPr lang="en-US" dirty="0"/>
              <a:t>Corner peel on digital floor plan</a:t>
            </a:r>
          </a:p>
          <a:p>
            <a:pPr lvl="1"/>
            <a:r>
              <a:rPr lang="en-US" dirty="0"/>
              <a:t>Mobile compatibility</a:t>
            </a:r>
          </a:p>
          <a:p>
            <a:pPr lvl="1"/>
            <a:r>
              <a:rPr lang="en-US" dirty="0"/>
              <a:t>Video panel</a:t>
            </a:r>
          </a:p>
          <a:p>
            <a:pPr marL="457200" lvl="1" indent="0">
              <a:buNone/>
            </a:pPr>
            <a:endParaRPr lang="en-US" dirty="0"/>
          </a:p>
          <a:p>
            <a:pPr marL="457200" lvl="1" indent="0">
              <a:buNone/>
            </a:pPr>
            <a:r>
              <a:rPr lang="en-US" dirty="0"/>
              <a:t>A la carte options: </a:t>
            </a:r>
          </a:p>
          <a:p>
            <a:pPr lvl="1"/>
            <a:r>
              <a:rPr lang="en-US" dirty="0"/>
              <a:t>Corner Peel ($410)</a:t>
            </a:r>
          </a:p>
          <a:p>
            <a:pPr lvl="1"/>
            <a:r>
              <a:rPr lang="en-US" dirty="0"/>
              <a:t>Additional listing ($250</a:t>
            </a:r>
            <a:r>
              <a:rPr lang="en-US" sz="2400" dirty="0"/>
              <a:t>) </a:t>
            </a:r>
          </a:p>
          <a:p>
            <a:pPr lvl="1"/>
            <a:r>
              <a:rPr lang="en-US" dirty="0"/>
              <a:t>Premier Directory Listing – your booth highlighted with logo in the printed show directory ($400)</a:t>
            </a:r>
          </a:p>
          <a:p>
            <a:pPr marL="0" indent="0">
              <a:buNone/>
            </a:pPr>
            <a:r>
              <a:rPr lang="en-US" sz="2000" dirty="0"/>
              <a:t>Exhibitors are eligible to sponsor the following event website pages: </a:t>
            </a:r>
            <a:endParaRPr lang="en-US" dirty="0"/>
          </a:p>
          <a:p>
            <a:pPr lvl="1"/>
            <a:r>
              <a:rPr lang="en-US" dirty="0"/>
              <a:t>Product Categories – 5 sponsors per category</a:t>
            </a:r>
          </a:p>
          <a:p>
            <a:pPr lvl="1"/>
            <a:r>
              <a:rPr lang="en-US" dirty="0"/>
              <a:t>Show Highlights – Limited to 21 </a:t>
            </a:r>
          </a:p>
          <a:p>
            <a:pPr lvl="1"/>
            <a:r>
              <a:rPr lang="en-US" dirty="0"/>
              <a:t>Directory Listing home page - Exclusive</a:t>
            </a:r>
          </a:p>
          <a:p>
            <a:pPr lvl="1"/>
            <a:r>
              <a:rPr lang="en-US" dirty="0"/>
              <a:t>Floor Plan home page - Exclusive</a:t>
            </a:r>
          </a:p>
          <a:p>
            <a:pPr marL="0" indent="0">
              <a:buNone/>
            </a:pPr>
            <a:endParaRPr lang="en-US" sz="1900" dirty="0"/>
          </a:p>
          <a:p>
            <a:pPr marL="0" indent="0">
              <a:buNone/>
            </a:pPr>
            <a:endParaRPr lang="en-US" dirty="0"/>
          </a:p>
          <a:p>
            <a:pPr marL="457200" lvl="1" indent="0">
              <a:buNone/>
            </a:pPr>
            <a:endParaRPr lang="en-US" dirty="0"/>
          </a:p>
          <a:p>
            <a:pPr lvl="1"/>
            <a:endParaRPr lang="en-US" sz="2400"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6</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p:txBody>
          <a:bodyPr/>
          <a:lstStyle/>
          <a:p>
            <a:r>
              <a:rPr lang="en-US" spc="-50" dirty="0"/>
              <a:t>FEATURED EXHIBITOR PACKAGE PLUS</a:t>
            </a:r>
            <a:endParaRPr lang="en-US" b="1" spc="-50" dirty="0">
              <a:latin typeface="Arial Narrow" panose="020B0604020202020204" pitchFamily="34" charset="0"/>
              <a:cs typeface="Arial Narrow" panose="020B0604020202020204" pitchFamily="34" charset="0"/>
            </a:endParaRP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$1,390</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pic>
        <p:nvPicPr>
          <p:cNvPr id="9" name="Picture 8">
            <a:extLst>
              <a:ext uri="{FF2B5EF4-FFF2-40B4-BE49-F238E27FC236}">
                <a16:creationId xmlns:a16="http://schemas.microsoft.com/office/drawing/2014/main" id="{AE66328B-17B1-4736-BF87-1AE56D2F4A95}"/>
              </a:ext>
            </a:extLst>
          </p:cNvPr>
          <p:cNvPicPr>
            <a:picLocks noChangeAspect="1"/>
          </p:cNvPicPr>
          <p:nvPr/>
        </p:nvPicPr>
        <p:blipFill>
          <a:blip r:embed="rId3"/>
          <a:stretch>
            <a:fillRect/>
          </a:stretch>
        </p:blipFill>
        <p:spPr>
          <a:xfrm>
            <a:off x="6202474" y="1551190"/>
            <a:ext cx="5989526" cy="2685606"/>
          </a:xfrm>
          <a:prstGeom prst="rect">
            <a:avLst/>
          </a:prstGeom>
        </p:spPr>
      </p:pic>
      <p:sp>
        <p:nvSpPr>
          <p:cNvPr id="11" name="Rectangle 10">
            <a:extLst>
              <a:ext uri="{FF2B5EF4-FFF2-40B4-BE49-F238E27FC236}">
                <a16:creationId xmlns:a16="http://schemas.microsoft.com/office/drawing/2014/main" id="{FBB0929F-C3F5-478A-8E69-A8415295098C}"/>
              </a:ext>
            </a:extLst>
          </p:cNvPr>
          <p:cNvSpPr/>
          <p:nvPr/>
        </p:nvSpPr>
        <p:spPr>
          <a:xfrm>
            <a:off x="6851374" y="2438648"/>
            <a:ext cx="1775792" cy="220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Your Name Here</a:t>
            </a:r>
          </a:p>
        </p:txBody>
      </p:sp>
      <p:sp>
        <p:nvSpPr>
          <p:cNvPr id="14" name="Rectangle 13">
            <a:extLst>
              <a:ext uri="{FF2B5EF4-FFF2-40B4-BE49-F238E27FC236}">
                <a16:creationId xmlns:a16="http://schemas.microsoft.com/office/drawing/2014/main" id="{18E40C9D-404F-4C8C-8C66-02F1F2AE2988}"/>
              </a:ext>
            </a:extLst>
          </p:cNvPr>
          <p:cNvSpPr/>
          <p:nvPr/>
        </p:nvSpPr>
        <p:spPr>
          <a:xfrm>
            <a:off x="6851374" y="2826584"/>
            <a:ext cx="1139687" cy="134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Company</a:t>
            </a:r>
          </a:p>
        </p:txBody>
      </p:sp>
      <p:sp>
        <p:nvSpPr>
          <p:cNvPr id="15" name="Rectangle 14">
            <a:extLst>
              <a:ext uri="{FF2B5EF4-FFF2-40B4-BE49-F238E27FC236}">
                <a16:creationId xmlns:a16="http://schemas.microsoft.com/office/drawing/2014/main" id="{2D4065BF-DFB4-4CA4-BC26-AD66D18ECC5F}"/>
              </a:ext>
            </a:extLst>
          </p:cNvPr>
          <p:cNvSpPr/>
          <p:nvPr/>
        </p:nvSpPr>
        <p:spPr>
          <a:xfrm>
            <a:off x="9992140" y="3070618"/>
            <a:ext cx="1139686" cy="176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Company Name</a:t>
            </a:r>
          </a:p>
        </p:txBody>
      </p:sp>
      <p:pic>
        <p:nvPicPr>
          <p:cNvPr id="16" name="Picture 15">
            <a:extLst>
              <a:ext uri="{FF2B5EF4-FFF2-40B4-BE49-F238E27FC236}">
                <a16:creationId xmlns:a16="http://schemas.microsoft.com/office/drawing/2014/main" id="{1AADD887-1E51-4FDC-A7A2-B047DAF82799}"/>
              </a:ext>
            </a:extLst>
          </p:cNvPr>
          <p:cNvPicPr>
            <a:picLocks noChangeAspect="1"/>
          </p:cNvPicPr>
          <p:nvPr/>
        </p:nvPicPr>
        <p:blipFill>
          <a:blip r:embed="rId4"/>
          <a:stretch>
            <a:fillRect/>
          </a:stretch>
        </p:blipFill>
        <p:spPr>
          <a:xfrm>
            <a:off x="8174707" y="3610920"/>
            <a:ext cx="3634865" cy="2703414"/>
          </a:xfrm>
          <a:prstGeom prst="rect">
            <a:avLst/>
          </a:prstGeom>
        </p:spPr>
      </p:pic>
    </p:spTree>
    <p:extLst>
      <p:ext uri="{BB962C8B-B14F-4D97-AF65-F5344CB8AC3E}">
        <p14:creationId xmlns:p14="http://schemas.microsoft.com/office/powerpoint/2010/main" val="335905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9FFC47-B538-48C3-819D-A6F65561CD6E}"/>
              </a:ext>
            </a:extLst>
          </p:cNvPr>
          <p:cNvSpPr>
            <a:spLocks noGrp="1"/>
          </p:cNvSpPr>
          <p:nvPr>
            <p:ph type="sldNum" sz="quarter" idx="12"/>
          </p:nvPr>
        </p:nvSpPr>
        <p:spPr/>
        <p:txBody>
          <a:bodyPr/>
          <a:lstStyle/>
          <a:p>
            <a:fld id="{F7BA68A8-FF28-5446-A4B3-6E66A285E8B8}" type="slidenum">
              <a:rPr lang="en-US" smtClean="0"/>
              <a:pPr/>
              <a:t>7</a:t>
            </a:fld>
            <a:endParaRPr lang="en-US" dirty="0"/>
          </a:p>
        </p:txBody>
      </p:sp>
      <p:sp>
        <p:nvSpPr>
          <p:cNvPr id="3" name="Title 2">
            <a:extLst>
              <a:ext uri="{FF2B5EF4-FFF2-40B4-BE49-F238E27FC236}">
                <a16:creationId xmlns:a16="http://schemas.microsoft.com/office/drawing/2014/main" id="{3DFA03E8-DC7F-4F14-A79A-0E35767B150E}"/>
              </a:ext>
            </a:extLst>
          </p:cNvPr>
          <p:cNvSpPr>
            <a:spLocks noGrp="1"/>
          </p:cNvSpPr>
          <p:nvPr>
            <p:ph type="title"/>
          </p:nvPr>
        </p:nvSpPr>
        <p:spPr>
          <a:xfrm>
            <a:off x="126167" y="124282"/>
            <a:ext cx="10515600" cy="1253813"/>
          </a:xfrm>
        </p:spPr>
        <p:txBody>
          <a:bodyPr/>
          <a:lstStyle/>
          <a:p>
            <a:r>
              <a:rPr lang="en-US" dirty="0">
                <a:latin typeface="Arial" panose="020B0604020202020204" pitchFamily="34" charset="0"/>
                <a:cs typeface="Arial" panose="020B0604020202020204" pitchFamily="34" charset="0"/>
              </a:rPr>
              <a:t>IN-BOOTH NETWORKING RECEPTION</a:t>
            </a:r>
          </a:p>
        </p:txBody>
      </p:sp>
      <p:sp>
        <p:nvSpPr>
          <p:cNvPr id="6" name="Text Placeholder 5">
            <a:extLst>
              <a:ext uri="{FF2B5EF4-FFF2-40B4-BE49-F238E27FC236}">
                <a16:creationId xmlns:a16="http://schemas.microsoft.com/office/drawing/2014/main" id="{7BA4FA9D-C4CB-4219-AB49-90AD31FEB5BE}"/>
              </a:ext>
            </a:extLst>
          </p:cNvPr>
          <p:cNvSpPr>
            <a:spLocks noGrp="1"/>
          </p:cNvSpPr>
          <p:nvPr>
            <p:ph type="body" sz="quarter" idx="13"/>
          </p:nvPr>
        </p:nvSpPr>
        <p:spPr>
          <a:xfrm>
            <a:off x="5880945" y="2315235"/>
            <a:ext cx="5561087" cy="3121209"/>
          </a:xfrm>
        </p:spPr>
        <p:txBody>
          <a:bodyPr/>
          <a:lstStyle/>
          <a:p>
            <a:pPr marL="285750" indent="-285750">
              <a:buFont typeface="Arial" panose="020B0604020202020204" pitchFamily="34" charset="0"/>
              <a:buChar char="•"/>
            </a:pPr>
            <a:r>
              <a:rPr lang="en-US" sz="1800" b="0" i="0" dirty="0"/>
              <a:t>Three options to choose from:</a:t>
            </a:r>
          </a:p>
          <a:p>
            <a:pPr marL="742950" lvl="1" indent="-285750">
              <a:buFont typeface="Arial" panose="020B0604020202020204" pitchFamily="34" charset="0"/>
              <a:buChar char="•"/>
            </a:pPr>
            <a:r>
              <a:rPr lang="en-US" sz="1800" b="0" dirty="0"/>
              <a:t>Beer/Wine for 100 guests</a:t>
            </a:r>
          </a:p>
          <a:p>
            <a:pPr marL="742950" lvl="1" indent="-285750">
              <a:buFont typeface="Arial" panose="020B0604020202020204" pitchFamily="34" charset="0"/>
              <a:buChar char="•"/>
            </a:pPr>
            <a:r>
              <a:rPr lang="en-US" sz="1800" b="0" dirty="0"/>
              <a:t>Beer for 100 guests</a:t>
            </a:r>
          </a:p>
          <a:p>
            <a:pPr marL="742950" lvl="1" indent="-285750">
              <a:buFont typeface="Arial" panose="020B0604020202020204" pitchFamily="34" charset="0"/>
              <a:buChar char="•"/>
            </a:pPr>
            <a:r>
              <a:rPr lang="en-US" sz="1800" b="0" dirty="0"/>
              <a:t>Wine for 100 guests</a:t>
            </a:r>
          </a:p>
          <a:p>
            <a:pPr marL="285750" indent="-285750">
              <a:buFont typeface="Arial" panose="020B0604020202020204" pitchFamily="34" charset="0"/>
              <a:buChar char="•"/>
            </a:pPr>
            <a:r>
              <a:rPr lang="en-US" sz="1800" b="0" i="0" dirty="0"/>
              <a:t>Your company, brand, and booth number promoted on onsite signage and Tour postcards distributed to event attendees</a:t>
            </a:r>
          </a:p>
          <a:p>
            <a:pPr marL="285750" indent="-285750">
              <a:buFont typeface="Arial" panose="020B0604020202020204" pitchFamily="34" charset="0"/>
              <a:buChar char="•"/>
            </a:pPr>
            <a:r>
              <a:rPr lang="en-US" sz="1800" b="0" i="0" dirty="0"/>
              <a:t>Booth Crawl Happy Hour Tour promoted on event website and in pre-event e-mails</a:t>
            </a:r>
          </a:p>
          <a:p>
            <a:endParaRPr lang="en-US" dirty="0"/>
          </a:p>
        </p:txBody>
      </p:sp>
      <p:sp>
        <p:nvSpPr>
          <p:cNvPr id="4" name="TextBox 3">
            <a:extLst>
              <a:ext uri="{FF2B5EF4-FFF2-40B4-BE49-F238E27FC236}">
                <a16:creationId xmlns:a16="http://schemas.microsoft.com/office/drawing/2014/main" id="{B823B098-C340-4CB6-8BDE-6092A8539E91}"/>
              </a:ext>
            </a:extLst>
          </p:cNvPr>
          <p:cNvSpPr txBox="1"/>
          <p:nvPr/>
        </p:nvSpPr>
        <p:spPr>
          <a:xfrm>
            <a:off x="10537794" y="731764"/>
            <a:ext cx="1471878" cy="707886"/>
          </a:xfrm>
          <a:prstGeom prst="rect">
            <a:avLst/>
          </a:prstGeom>
          <a:noFill/>
        </p:spPr>
        <p:txBody>
          <a:bodyPr wrap="none" rtlCol="0">
            <a:spAutoFit/>
          </a:bodyPr>
          <a:lstStyle/>
          <a:p>
            <a:r>
              <a:rPr lang="en-US" sz="4000" b="1" dirty="0">
                <a:solidFill>
                  <a:schemeClr val="bg1"/>
                </a:solidFill>
                <a:latin typeface="Arial Narrow" panose="020B0606020202030204" pitchFamily="34" charset="0"/>
                <a:cs typeface="Arial" panose="020B0604020202020204" pitchFamily="34" charset="0"/>
              </a:rPr>
              <a:t>$2,935</a:t>
            </a:r>
            <a:endParaRPr lang="en-US" sz="4000" b="1" dirty="0">
              <a:solidFill>
                <a:schemeClr val="bg1"/>
              </a:solidFill>
              <a:highlight>
                <a:srgbClr val="FFFF00"/>
              </a:highlight>
              <a:latin typeface="Arial Narrow" panose="020B0606020202030204" pitchFamily="34" charset="0"/>
              <a:cs typeface="Arial" panose="020B0604020202020204" pitchFamily="34" charset="0"/>
            </a:endParaRPr>
          </a:p>
        </p:txBody>
      </p:sp>
      <p:pic>
        <p:nvPicPr>
          <p:cNvPr id="18" name="Graphic 17" descr="Beer">
            <a:extLst>
              <a:ext uri="{FF2B5EF4-FFF2-40B4-BE49-F238E27FC236}">
                <a16:creationId xmlns:a16="http://schemas.microsoft.com/office/drawing/2014/main" id="{BD613473-13AB-4520-8520-01283340C8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781757">
            <a:off x="4808158" y="3006231"/>
            <a:ext cx="610742" cy="575532"/>
          </a:xfrm>
          <a:prstGeom prst="rect">
            <a:avLst/>
          </a:prstGeom>
        </p:spPr>
      </p:pic>
      <p:pic>
        <p:nvPicPr>
          <p:cNvPr id="20" name="Graphic 19" descr="Beer">
            <a:extLst>
              <a:ext uri="{FF2B5EF4-FFF2-40B4-BE49-F238E27FC236}">
                <a16:creationId xmlns:a16="http://schemas.microsoft.com/office/drawing/2014/main" id="{FC626787-C6BE-4DAF-B2E0-1CE6C57071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781757" flipH="1">
            <a:off x="516293" y="3069131"/>
            <a:ext cx="637262" cy="569802"/>
          </a:xfrm>
          <a:prstGeom prst="rect">
            <a:avLst/>
          </a:prstGeom>
        </p:spPr>
      </p:pic>
      <p:pic>
        <p:nvPicPr>
          <p:cNvPr id="28" name="Graphic 27" descr="Beer">
            <a:extLst>
              <a:ext uri="{FF2B5EF4-FFF2-40B4-BE49-F238E27FC236}">
                <a16:creationId xmlns:a16="http://schemas.microsoft.com/office/drawing/2014/main" id="{96487B4C-DE52-42B3-AE40-31FE1730F9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03201">
            <a:off x="9909945" y="2495010"/>
            <a:ext cx="914400" cy="914400"/>
          </a:xfrm>
          <a:prstGeom prst="rect">
            <a:avLst/>
          </a:prstGeom>
        </p:spPr>
      </p:pic>
      <p:pic>
        <p:nvPicPr>
          <p:cNvPr id="30" name="Graphic 29" descr="Wine">
            <a:extLst>
              <a:ext uri="{FF2B5EF4-FFF2-40B4-BE49-F238E27FC236}">
                <a16:creationId xmlns:a16="http://schemas.microsoft.com/office/drawing/2014/main" id="{1190B5D1-6CB8-4F43-84A7-2A48B11804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218896">
            <a:off x="9114619" y="2414404"/>
            <a:ext cx="914400" cy="914400"/>
          </a:xfrm>
          <a:prstGeom prst="rect">
            <a:avLst/>
          </a:prstGeom>
        </p:spPr>
      </p:pic>
      <p:sp>
        <p:nvSpPr>
          <p:cNvPr id="5" name="TextBox 4">
            <a:extLst>
              <a:ext uri="{FF2B5EF4-FFF2-40B4-BE49-F238E27FC236}">
                <a16:creationId xmlns:a16="http://schemas.microsoft.com/office/drawing/2014/main" id="{8DA7C5A0-D5E0-48F6-A6A0-E1B770D4A155}"/>
              </a:ext>
            </a:extLst>
          </p:cNvPr>
          <p:cNvSpPr txBox="1"/>
          <p:nvPr/>
        </p:nvSpPr>
        <p:spPr>
          <a:xfrm>
            <a:off x="665017" y="1654494"/>
            <a:ext cx="1129607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Meet and engage with buyers in a relaxed environment at the end of the day!</a:t>
            </a:r>
          </a:p>
        </p:txBody>
      </p:sp>
      <p:pic>
        <p:nvPicPr>
          <p:cNvPr id="1028" name="Picture 4" descr="Image result for happy hour images">
            <a:extLst>
              <a:ext uri="{FF2B5EF4-FFF2-40B4-BE49-F238E27FC236}">
                <a16:creationId xmlns:a16="http://schemas.microsoft.com/office/drawing/2014/main" id="{7190D7DE-2AA0-4D2E-AA9F-8EA71548ED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840" y="2333707"/>
            <a:ext cx="5195510" cy="259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8948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8870D-E41C-8D4E-8FEA-318B1E2142BA}"/>
              </a:ext>
            </a:extLst>
          </p:cNvPr>
          <p:cNvSpPr>
            <a:spLocks noGrp="1"/>
          </p:cNvSpPr>
          <p:nvPr>
            <p:ph idx="1"/>
          </p:nvPr>
        </p:nvSpPr>
        <p:spPr>
          <a:xfrm>
            <a:off x="128752" y="1801360"/>
            <a:ext cx="6287740" cy="4554990"/>
          </a:xfrm>
        </p:spPr>
        <p:txBody>
          <a:bodyPr>
            <a:normAutofit fontScale="85000" lnSpcReduction="20000"/>
          </a:bodyPr>
          <a:lstStyle/>
          <a:p>
            <a:pPr marL="0" indent="0">
              <a:buNone/>
            </a:pPr>
            <a:r>
              <a:rPr lang="en-US" dirty="0"/>
              <a:t>Help attendees stay connected throughout the show with a Charging Station sponsorship. </a:t>
            </a:r>
          </a:p>
          <a:p>
            <a:pPr marL="0" indent="0">
              <a:buNone/>
            </a:pPr>
            <a:endParaRPr lang="en-US" dirty="0"/>
          </a:p>
          <a:p>
            <a:pPr marL="0" indent="0">
              <a:buNone/>
            </a:pPr>
            <a:r>
              <a:rPr lang="en-US" dirty="0"/>
              <a:t>Wrap your branding around the station and play </a:t>
            </a:r>
            <a:r>
              <a:rPr lang="en-US" i="1" dirty="0">
                <a:solidFill>
                  <a:srgbClr val="FF0000"/>
                </a:solidFill>
              </a:rPr>
              <a:t>up to 5 hours of continuous </a:t>
            </a:r>
            <a:r>
              <a:rPr lang="en-US" dirty="0"/>
              <a:t>educational content on the </a:t>
            </a:r>
            <a:r>
              <a:rPr lang="en-US" i="1" dirty="0">
                <a:solidFill>
                  <a:srgbClr val="FF0000"/>
                </a:solidFill>
              </a:rPr>
              <a:t>10’5 inch </a:t>
            </a:r>
            <a:r>
              <a:rPr lang="en-US" dirty="0"/>
              <a:t>embedded video screen throughout the duration of the event.*</a:t>
            </a:r>
          </a:p>
          <a:p>
            <a:pPr marL="0" indent="0">
              <a:buNone/>
            </a:pPr>
            <a:endParaRPr lang="en-US" dirty="0"/>
          </a:p>
          <a:p>
            <a:pPr marL="0" indent="0">
              <a:buNone/>
            </a:pPr>
            <a:r>
              <a:rPr lang="en-US" dirty="0"/>
              <a:t>Charging Stations are placed in high-traffic zones within the expo hall for maximum visibility!</a:t>
            </a:r>
          </a:p>
          <a:p>
            <a:pPr marL="0" indent="0">
              <a:buNone/>
            </a:pPr>
            <a:endParaRPr lang="en-US" dirty="0"/>
          </a:p>
          <a:p>
            <a:pPr marL="0" indent="0">
              <a:buNone/>
            </a:pPr>
            <a:endParaRPr lang="en-US" dirty="0"/>
          </a:p>
          <a:p>
            <a:pPr marL="0" indent="0">
              <a:buNone/>
            </a:pPr>
            <a:r>
              <a:rPr lang="en-US" sz="1700" dirty="0"/>
              <a:t>*Content to be pre-approved by Informa Markets</a:t>
            </a:r>
          </a:p>
          <a:p>
            <a:pPr marL="0" indent="0">
              <a:buNone/>
            </a:pPr>
            <a:endParaRPr lang="en-US" dirty="0"/>
          </a:p>
        </p:txBody>
      </p:sp>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8</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t>CHARGING STATION</a:t>
            </a:r>
            <a:endParaRPr lang="en-US" b="1" spc="-50" dirty="0">
              <a:latin typeface="Arial Narrow" panose="020B0604020202020204" pitchFamily="34" charset="0"/>
              <a:cs typeface="Arial Narrow" panose="020B0604020202020204" pitchFamily="34" charset="0"/>
            </a:endParaRPr>
          </a:p>
        </p:txBody>
      </p:sp>
      <p:sp>
        <p:nvSpPr>
          <p:cNvPr id="12" name="Text Placeholder 11">
            <a:extLst>
              <a:ext uri="{FF2B5EF4-FFF2-40B4-BE49-F238E27FC236}">
                <a16:creationId xmlns:a16="http://schemas.microsoft.com/office/drawing/2014/main" id="{1DC92114-53EF-0142-ADEC-8D62AE94EBC7}"/>
              </a:ext>
            </a:extLst>
          </p:cNvPr>
          <p:cNvSpPr>
            <a:spLocks noGrp="1"/>
          </p:cNvSpPr>
          <p:nvPr>
            <p:ph type="body" sz="quarter" idx="14"/>
          </p:nvPr>
        </p:nvSpPr>
        <p:spPr/>
        <p:txBody>
          <a:bodyPr/>
          <a:lstStyle/>
          <a:p>
            <a:pPr marL="0" indent="0" defTabSz="914400" rtl="0" eaLnBrk="1" latinLnBrk="0" hangingPunct="1">
              <a:lnSpc>
                <a:spcPct val="90000"/>
              </a:lnSpc>
              <a:spcBef>
                <a:spcPts val="1000"/>
              </a:spcBef>
              <a:buFont typeface="Arial" panose="020B0604020202020204" pitchFamily="34" charset="0"/>
              <a:buNone/>
            </a:pPr>
            <a:r>
              <a:rPr lang="en-US" dirty="0"/>
              <a:t>$3,995</a:t>
            </a: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3"/>
          <a:srcRect l="9344" t="22090" r="9508" b="2056"/>
          <a:stretch/>
        </p:blipFill>
        <p:spPr>
          <a:xfrm>
            <a:off x="6184074" y="5291528"/>
            <a:ext cx="6287740" cy="1581462"/>
          </a:xfrm>
          <a:prstGeom prst="rect">
            <a:avLst/>
          </a:prstGeom>
        </p:spPr>
      </p:pic>
      <p:pic>
        <p:nvPicPr>
          <p:cNvPr id="6" name="Picture 5">
            <a:extLst>
              <a:ext uri="{FF2B5EF4-FFF2-40B4-BE49-F238E27FC236}">
                <a16:creationId xmlns:a16="http://schemas.microsoft.com/office/drawing/2014/main" id="{2589897A-19E9-4B6B-8AC8-5D1873D9591C}"/>
              </a:ext>
            </a:extLst>
          </p:cNvPr>
          <p:cNvPicPr>
            <a:picLocks noChangeAspect="1"/>
          </p:cNvPicPr>
          <p:nvPr/>
        </p:nvPicPr>
        <p:blipFill>
          <a:blip r:embed="rId4"/>
          <a:stretch>
            <a:fillRect/>
          </a:stretch>
        </p:blipFill>
        <p:spPr>
          <a:xfrm>
            <a:off x="7962500" y="1464816"/>
            <a:ext cx="4229500" cy="5393185"/>
          </a:xfrm>
          <a:prstGeom prst="rect">
            <a:avLst/>
          </a:prstGeom>
        </p:spPr>
      </p:pic>
    </p:spTree>
    <p:extLst>
      <p:ext uri="{BB962C8B-B14F-4D97-AF65-F5344CB8AC3E}">
        <p14:creationId xmlns:p14="http://schemas.microsoft.com/office/powerpoint/2010/main" val="342139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79DFD92-0738-A844-901B-3C8408BD4B61}"/>
              </a:ext>
            </a:extLst>
          </p:cNvPr>
          <p:cNvSpPr>
            <a:spLocks noGrp="1"/>
          </p:cNvSpPr>
          <p:nvPr>
            <p:ph type="sldNum" sz="quarter" idx="12"/>
          </p:nvPr>
        </p:nvSpPr>
        <p:spPr/>
        <p:txBody>
          <a:bodyPr/>
          <a:lstStyle/>
          <a:p>
            <a:fld id="{F7BA68A8-FF28-5446-A4B3-6E66A285E8B8}" type="slidenum">
              <a:rPr lang="en-US" smtClean="0"/>
              <a:pPr/>
              <a:t>9</a:t>
            </a:fld>
            <a:endParaRPr lang="en-US" dirty="0"/>
          </a:p>
        </p:txBody>
      </p:sp>
      <p:sp>
        <p:nvSpPr>
          <p:cNvPr id="2" name="Title 1">
            <a:extLst>
              <a:ext uri="{FF2B5EF4-FFF2-40B4-BE49-F238E27FC236}">
                <a16:creationId xmlns:a16="http://schemas.microsoft.com/office/drawing/2014/main" id="{D01F1E6C-2761-CB4E-AA05-204919D9FD3A}"/>
              </a:ext>
            </a:extLst>
          </p:cNvPr>
          <p:cNvSpPr>
            <a:spLocks noGrp="1"/>
          </p:cNvSpPr>
          <p:nvPr>
            <p:ph type="title"/>
          </p:nvPr>
        </p:nvSpPr>
        <p:spPr>
          <a:xfrm>
            <a:off x="126167" y="136525"/>
            <a:ext cx="10515600" cy="1253813"/>
          </a:xfrm>
        </p:spPr>
        <p:txBody>
          <a:bodyPr/>
          <a:lstStyle/>
          <a:p>
            <a:r>
              <a:rPr lang="en-US" spc="-50" dirty="0">
                <a:latin typeface="Arial" panose="020B0604020202020204" pitchFamily="34" charset="0"/>
                <a:cs typeface="Arial" panose="020B0604020202020204" pitchFamily="34" charset="0"/>
              </a:rPr>
              <a:t>PROMOTIONAL SIGNAGE</a:t>
            </a:r>
            <a:endParaRPr lang="en-US" b="1" spc="-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4ABF00E-DA19-2E4D-BB04-420869F78175}"/>
              </a:ext>
            </a:extLst>
          </p:cNvPr>
          <p:cNvPicPr>
            <a:picLocks noChangeAspect="1"/>
          </p:cNvPicPr>
          <p:nvPr/>
        </p:nvPicPr>
        <p:blipFill rotWithShape="1">
          <a:blip r:embed="rId2"/>
          <a:srcRect l="9344" t="22090" r="9508" b="2056"/>
          <a:stretch/>
        </p:blipFill>
        <p:spPr>
          <a:xfrm>
            <a:off x="6184074" y="5291528"/>
            <a:ext cx="6287740" cy="1581462"/>
          </a:xfrm>
          <a:prstGeom prst="rect">
            <a:avLst/>
          </a:prstGeom>
        </p:spPr>
      </p:pic>
      <p:graphicFrame>
        <p:nvGraphicFramePr>
          <p:cNvPr id="4" name="Table 3">
            <a:extLst>
              <a:ext uri="{FF2B5EF4-FFF2-40B4-BE49-F238E27FC236}">
                <a16:creationId xmlns:a16="http://schemas.microsoft.com/office/drawing/2014/main" id="{A5F07FA8-1496-42C9-8674-47704F353F91}"/>
              </a:ext>
            </a:extLst>
          </p:cNvPr>
          <p:cNvGraphicFramePr>
            <a:graphicFrameLocks noGrp="1"/>
          </p:cNvGraphicFramePr>
          <p:nvPr>
            <p:extLst>
              <p:ext uri="{D42A27DB-BD31-4B8C-83A1-F6EECF244321}">
                <p14:modId xmlns:p14="http://schemas.microsoft.com/office/powerpoint/2010/main" val="2264279157"/>
              </p:ext>
            </p:extLst>
          </p:nvPr>
        </p:nvGraphicFramePr>
        <p:xfrm>
          <a:off x="221673" y="1754138"/>
          <a:ext cx="11739418" cy="4692843"/>
        </p:xfrm>
        <a:graphic>
          <a:graphicData uri="http://schemas.openxmlformats.org/drawingml/2006/table">
            <a:tbl>
              <a:tblPr firstRow="1" bandRow="1">
                <a:tableStyleId>{5C22544A-7EE6-4342-B048-85BDC9FD1C3A}</a:tableStyleId>
              </a:tblPr>
              <a:tblGrid>
                <a:gridCol w="5869709">
                  <a:extLst>
                    <a:ext uri="{9D8B030D-6E8A-4147-A177-3AD203B41FA5}">
                      <a16:colId xmlns:a16="http://schemas.microsoft.com/office/drawing/2014/main" val="630829770"/>
                    </a:ext>
                  </a:extLst>
                </a:gridCol>
                <a:gridCol w="5869709">
                  <a:extLst>
                    <a:ext uri="{9D8B030D-6E8A-4147-A177-3AD203B41FA5}">
                      <a16:colId xmlns:a16="http://schemas.microsoft.com/office/drawing/2014/main" val="2957984369"/>
                    </a:ext>
                  </a:extLst>
                </a:gridCol>
              </a:tblGrid>
              <a:tr h="4692843">
                <a:tc>
                  <a:txBody>
                    <a:bodyPr/>
                    <a:lstStyle/>
                    <a:p>
                      <a:endParaRPr lang="en-US" sz="1800" dirty="0">
                        <a:solidFill>
                          <a:schemeClr val="tx1"/>
                        </a:solidFill>
                      </a:endParaRPr>
                    </a:p>
                    <a:p>
                      <a:endParaRPr lang="en-US" sz="1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rial" panose="020B0604020202020204" pitchFamily="34" charset="0"/>
                          <a:cs typeface="Arial" panose="020B0604020202020204" pitchFamily="34" charset="0"/>
                        </a:rPr>
                        <a:t>Strategically placed in high traffic areas, mega signs are above eye level and afford maximum exposure for your brand.</a:t>
                      </a:r>
                      <a:r>
                        <a:rPr lang="en-US" sz="1800" dirty="0">
                          <a:latin typeface="Arial" panose="020B0604020202020204" pitchFamily="34" charset="0"/>
                          <a:cs typeface="Arial" panose="020B0604020202020204" pitchFamily="34" charset="0"/>
                        </a:rPr>
                        <a:t>.  </a:t>
                      </a:r>
                    </a:p>
                    <a:p>
                      <a:endParaRPr lang="en-US" sz="2000" dirty="0">
                        <a:solidFill>
                          <a:schemeClr val="tx1"/>
                        </a:solidFill>
                      </a:endParaRPr>
                    </a:p>
                    <a:p>
                      <a:endParaRPr lang="en-US" sz="2000" dirty="0">
                        <a:solidFill>
                          <a:schemeClr val="tx1"/>
                        </a:solidFill>
                      </a:endParaRPr>
                    </a:p>
                  </a:txBody>
                  <a:tcPr>
                    <a:lnR w="12700" cap="flat" cmpd="sng" algn="ctr">
                      <a:solidFill>
                        <a:schemeClr val="tx1"/>
                      </a:solidFill>
                      <a:prstDash val="solid"/>
                      <a:round/>
                      <a:headEnd type="none" w="med" len="med"/>
                      <a:tailEnd type="none" w="med" len="med"/>
                    </a:lnR>
                    <a:noFill/>
                  </a:tcPr>
                </a:tc>
                <a:tc>
                  <a:txBody>
                    <a:bodyPr/>
                    <a:lstStyle/>
                    <a:p>
                      <a:endParaRPr lang="en-US" sz="1600" b="0" dirty="0">
                        <a:solidFill>
                          <a:schemeClr val="tx1"/>
                        </a:solidFill>
                      </a:endParaRPr>
                    </a:p>
                    <a:p>
                      <a:endParaRPr lang="en-US" sz="1600" b="0" dirty="0">
                        <a:solidFill>
                          <a:schemeClr val="tx1"/>
                        </a:solidFill>
                      </a:endParaRPr>
                    </a:p>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712449846"/>
                  </a:ext>
                </a:extLst>
              </a:tr>
            </a:tbl>
          </a:graphicData>
        </a:graphic>
      </p:graphicFrame>
      <p:pic>
        <p:nvPicPr>
          <p:cNvPr id="19" name="Picture 18">
            <a:extLst>
              <a:ext uri="{FF2B5EF4-FFF2-40B4-BE49-F238E27FC236}">
                <a16:creationId xmlns:a16="http://schemas.microsoft.com/office/drawing/2014/main" id="{991D3556-6056-4517-8024-00DAF923E225}"/>
              </a:ext>
            </a:extLst>
          </p:cNvPr>
          <p:cNvPicPr>
            <a:picLocks noChangeAspect="1"/>
          </p:cNvPicPr>
          <p:nvPr/>
        </p:nvPicPr>
        <p:blipFill>
          <a:blip r:embed="rId3"/>
          <a:stretch>
            <a:fillRect/>
          </a:stretch>
        </p:blipFill>
        <p:spPr>
          <a:xfrm>
            <a:off x="387124" y="3376937"/>
            <a:ext cx="2660930" cy="1969054"/>
          </a:xfrm>
          <a:prstGeom prst="rect">
            <a:avLst/>
          </a:prstGeom>
          <a:ln>
            <a:noFill/>
          </a:ln>
          <a:effectLst>
            <a:outerShdw blurRad="50800" dist="38100" dir="13500000" algn="br" rotWithShape="0">
              <a:prstClr val="black">
                <a:alpha val="40000"/>
              </a:prstClr>
            </a:outerShdw>
          </a:effectLst>
        </p:spPr>
      </p:pic>
      <p:pic>
        <p:nvPicPr>
          <p:cNvPr id="21" name="Graphic 20" descr="Marker">
            <a:extLst>
              <a:ext uri="{FF2B5EF4-FFF2-40B4-BE49-F238E27FC236}">
                <a16:creationId xmlns:a16="http://schemas.microsoft.com/office/drawing/2014/main" id="{C6283446-DBA1-465F-AECC-F9C17FC95F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79" y="1774874"/>
            <a:ext cx="581891" cy="581891"/>
          </a:xfrm>
          <a:prstGeom prst="rect">
            <a:avLst/>
          </a:prstGeom>
        </p:spPr>
      </p:pic>
      <p:sp>
        <p:nvSpPr>
          <p:cNvPr id="6" name="TextBox 5">
            <a:extLst>
              <a:ext uri="{FF2B5EF4-FFF2-40B4-BE49-F238E27FC236}">
                <a16:creationId xmlns:a16="http://schemas.microsoft.com/office/drawing/2014/main" id="{0A89603F-1095-45E2-B207-0C022CEE7C55}"/>
              </a:ext>
            </a:extLst>
          </p:cNvPr>
          <p:cNvSpPr txBox="1"/>
          <p:nvPr/>
        </p:nvSpPr>
        <p:spPr>
          <a:xfrm>
            <a:off x="641554" y="1867213"/>
            <a:ext cx="356952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Mega Signs | $3,295</a:t>
            </a:r>
            <a:endParaRPr lang="en-US" sz="1100" b="1" dirty="0">
              <a:highlight>
                <a:srgbClr val="FFFF00"/>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26961BA-21FC-4BBB-B995-695E1E6FDB38}"/>
              </a:ext>
            </a:extLst>
          </p:cNvPr>
          <p:cNvSpPr txBox="1"/>
          <p:nvPr/>
        </p:nvSpPr>
        <p:spPr>
          <a:xfrm>
            <a:off x="3289057" y="3314666"/>
            <a:ext cx="2660930"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Choose from these locations: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Registration Area</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Lobby</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Conference Entry Points</a:t>
            </a:r>
          </a:p>
        </p:txBody>
      </p:sp>
      <p:sp>
        <p:nvSpPr>
          <p:cNvPr id="25" name="TextBox 24">
            <a:extLst>
              <a:ext uri="{FF2B5EF4-FFF2-40B4-BE49-F238E27FC236}">
                <a16:creationId xmlns:a16="http://schemas.microsoft.com/office/drawing/2014/main" id="{AA2F0173-8844-4218-B2BE-BC183744300F}"/>
              </a:ext>
            </a:extLst>
          </p:cNvPr>
          <p:cNvSpPr txBox="1"/>
          <p:nvPr/>
        </p:nvSpPr>
        <p:spPr>
          <a:xfrm>
            <a:off x="387124" y="5663823"/>
            <a:ext cx="3823956" cy="523220"/>
          </a:xfrm>
          <a:prstGeom prst="rect">
            <a:avLst/>
          </a:prstGeom>
          <a:solidFill>
            <a:schemeClr val="bg2"/>
          </a:solidFill>
          <a:ln>
            <a:solidFill>
              <a:schemeClr val="bg2"/>
            </a:solidFill>
          </a:ln>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Mega Sign Specs:</a:t>
            </a:r>
          </a:p>
          <a:p>
            <a:r>
              <a:rPr lang="en-US" sz="1400" dirty="0">
                <a:latin typeface="Arial" panose="020B0604020202020204" pitchFamily="34" charset="0"/>
                <a:cs typeface="Arial" panose="020B0604020202020204" pitchFamily="34" charset="0"/>
              </a:rPr>
              <a:t>8’ x 3’ Dimension | Double Sided | Four Color</a:t>
            </a:r>
            <a:endParaRPr lang="en-US" sz="1200" dirty="0">
              <a:latin typeface="Arial" panose="020B0604020202020204" pitchFamily="34" charset="0"/>
              <a:cs typeface="Arial" panose="020B0604020202020204" pitchFamily="34" charset="0"/>
            </a:endParaRPr>
          </a:p>
        </p:txBody>
      </p:sp>
      <p:pic>
        <p:nvPicPr>
          <p:cNvPr id="14" name="Graphic 13" descr="Eye">
            <a:extLst>
              <a:ext uri="{FF2B5EF4-FFF2-40B4-BE49-F238E27FC236}">
                <a16:creationId xmlns:a16="http://schemas.microsoft.com/office/drawing/2014/main" id="{828167AB-42CB-4BF1-8AE5-CD9550A092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9821" y="1770637"/>
            <a:ext cx="654818" cy="654818"/>
          </a:xfrm>
          <a:prstGeom prst="rect">
            <a:avLst/>
          </a:prstGeom>
        </p:spPr>
      </p:pic>
      <p:sp>
        <p:nvSpPr>
          <p:cNvPr id="32" name="TextBox 31">
            <a:extLst>
              <a:ext uri="{FF2B5EF4-FFF2-40B4-BE49-F238E27FC236}">
                <a16:creationId xmlns:a16="http://schemas.microsoft.com/office/drawing/2014/main" id="{2ECFB76E-F857-4416-9F37-ED3C06B7E78D}"/>
              </a:ext>
            </a:extLst>
          </p:cNvPr>
          <p:cNvSpPr txBox="1"/>
          <p:nvPr/>
        </p:nvSpPr>
        <p:spPr>
          <a:xfrm>
            <a:off x="7175871" y="1867213"/>
            <a:ext cx="385234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Tri -Mega Signs | $4,250</a:t>
            </a:r>
            <a:endParaRPr lang="en-US" sz="1100" b="1" dirty="0">
              <a:highlight>
                <a:srgbClr val="FFFF00"/>
              </a:highligh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B0D47BD-A5BD-42F2-A4EF-3F22A7A31C02}"/>
              </a:ext>
            </a:extLst>
          </p:cNvPr>
          <p:cNvSpPr txBox="1"/>
          <p:nvPr/>
        </p:nvSpPr>
        <p:spPr>
          <a:xfrm>
            <a:off x="6382835" y="2356765"/>
            <a:ext cx="2972592"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Reach the eyes of attendees at every angle with this three-sided signage. You can’t miss these prominent displays standing tall in strategically placed areas leading into the show.</a:t>
            </a:r>
          </a:p>
        </p:txBody>
      </p:sp>
      <p:pic>
        <p:nvPicPr>
          <p:cNvPr id="33" name="Picture 32">
            <a:extLst>
              <a:ext uri="{FF2B5EF4-FFF2-40B4-BE49-F238E27FC236}">
                <a16:creationId xmlns:a16="http://schemas.microsoft.com/office/drawing/2014/main" id="{AFF8AEF2-631C-487F-8C16-DFB40ABEAF3B}"/>
              </a:ext>
            </a:extLst>
          </p:cNvPr>
          <p:cNvPicPr>
            <a:picLocks noChangeAspect="1"/>
          </p:cNvPicPr>
          <p:nvPr/>
        </p:nvPicPr>
        <p:blipFill>
          <a:blip r:embed="rId8"/>
          <a:stretch>
            <a:fillRect/>
          </a:stretch>
        </p:blipFill>
        <p:spPr>
          <a:xfrm>
            <a:off x="9513777" y="2425454"/>
            <a:ext cx="2456550" cy="3706200"/>
          </a:xfrm>
          <a:prstGeom prst="rect">
            <a:avLst/>
          </a:prstGeom>
        </p:spPr>
      </p:pic>
      <p:sp>
        <p:nvSpPr>
          <p:cNvPr id="34" name="TextBox 33">
            <a:extLst>
              <a:ext uri="{FF2B5EF4-FFF2-40B4-BE49-F238E27FC236}">
                <a16:creationId xmlns:a16="http://schemas.microsoft.com/office/drawing/2014/main" id="{7FE8A47F-F640-4D5C-A6D9-AE6CF0FA2761}"/>
              </a:ext>
            </a:extLst>
          </p:cNvPr>
          <p:cNvSpPr txBox="1"/>
          <p:nvPr/>
        </p:nvSpPr>
        <p:spPr>
          <a:xfrm>
            <a:off x="6485021" y="4876081"/>
            <a:ext cx="2816630" cy="738664"/>
          </a:xfrm>
          <a:prstGeom prst="rect">
            <a:avLst/>
          </a:prstGeom>
          <a:solidFill>
            <a:schemeClr val="bg2"/>
          </a:solidFill>
          <a:ln>
            <a:solidFill>
              <a:schemeClr val="bg2"/>
            </a:solidFill>
          </a:ln>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Tri-Mega Sign Specs:</a:t>
            </a:r>
          </a:p>
          <a:p>
            <a:r>
              <a:rPr lang="en-US" sz="1400" dirty="0">
                <a:latin typeface="Arial" panose="020B0604020202020204" pitchFamily="34" charset="0"/>
                <a:cs typeface="Arial" panose="020B0604020202020204" pitchFamily="34" charset="0"/>
              </a:rPr>
              <a:t>8’ x 3’ Dimension | Up to (3) different images| Four Color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9198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F616BBF2316344B190A9EB82051D71" ma:contentTypeVersion="12" ma:contentTypeDescription="Create a new document." ma:contentTypeScope="" ma:versionID="a38d2f52c15f165019cb72d27f1c849f">
  <xsd:schema xmlns:xsd="http://www.w3.org/2001/XMLSchema" xmlns:xs="http://www.w3.org/2001/XMLSchema" xmlns:p="http://schemas.microsoft.com/office/2006/metadata/properties" xmlns:ns2="37d6ae1e-a5d4-4376-8c23-48f7f805d9ba" xmlns:ns3="a1d9dcf0-ea05-4c60-9dfc-1593bab61ef8" targetNamespace="http://schemas.microsoft.com/office/2006/metadata/properties" ma:root="true" ma:fieldsID="293d7dc4a6caa75d7ceb3e4b7aed497f" ns2:_="" ns3:_="">
    <xsd:import namespace="37d6ae1e-a5d4-4376-8c23-48f7f805d9ba"/>
    <xsd:import namespace="a1d9dcf0-ea05-4c60-9dfc-1593bab61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d6ae1e-a5d4-4376-8c23-48f7f805d9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d9dcf0-ea05-4c60-9dfc-1593bab61e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0AACF0-4E03-4EE1-B9F6-9D053B1A0865}">
  <ds:schemaRefs>
    <ds:schemaRef ds:uri="http://schemas.microsoft.com/office/2006/documentManagement/types"/>
    <ds:schemaRef ds:uri="http://purl.org/dc/dcmitype/"/>
    <ds:schemaRef ds:uri="029335c6-1b94-4932-82d4-724f8db6446f"/>
    <ds:schemaRef ds:uri="http://purl.org/dc/terms/"/>
    <ds:schemaRef ds:uri="http://schemas.microsoft.com/office/infopath/2007/PartnerControls"/>
    <ds:schemaRef ds:uri="http://www.w3.org/XML/1998/namespace"/>
    <ds:schemaRef ds:uri="http://purl.org/dc/elements/1.1/"/>
    <ds:schemaRef ds:uri="http://schemas.openxmlformats.org/package/2006/metadata/core-properties"/>
    <ds:schemaRef ds:uri="b24f3572-9e0f-4fbd-aaa6-dea23b4e1f66"/>
    <ds:schemaRef ds:uri="http://schemas.microsoft.com/office/2006/metadata/properties"/>
  </ds:schemaRefs>
</ds:datastoreItem>
</file>

<file path=customXml/itemProps2.xml><?xml version="1.0" encoding="utf-8"?>
<ds:datastoreItem xmlns:ds="http://schemas.openxmlformats.org/officeDocument/2006/customXml" ds:itemID="{1D5CF4B7-0C24-43A6-AA58-9F3D40CA034D}"/>
</file>

<file path=customXml/itemProps3.xml><?xml version="1.0" encoding="utf-8"?>
<ds:datastoreItem xmlns:ds="http://schemas.openxmlformats.org/officeDocument/2006/customXml" ds:itemID="{94201416-4F4D-4670-BE86-66011CB855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10603</TotalTime>
  <Words>1908</Words>
  <Application>Microsoft Office PowerPoint</Application>
  <PresentationFormat>Widescreen</PresentationFormat>
  <Paragraphs>304</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Black</vt:lpstr>
      <vt:lpstr>Arial Narrow</vt:lpstr>
      <vt:lpstr>Calibri</vt:lpstr>
      <vt:lpstr>Montserrat</vt:lpstr>
      <vt:lpstr>Rockwell</vt:lpstr>
      <vt:lpstr>Wingdings</vt:lpstr>
      <vt:lpstr>Office Theme</vt:lpstr>
      <vt:lpstr>ONSITE BRANDING</vt:lpstr>
      <vt:lpstr>TABLE OF CONTENTS</vt:lpstr>
      <vt:lpstr> GET MORE EXPOSURE – UPGRADE TO A SMART BUNDLE!</vt:lpstr>
      <vt:lpstr>SMART BUNDLES</vt:lpstr>
      <vt:lpstr>FEATURED EXHIBITOR PACKAGE</vt:lpstr>
      <vt:lpstr>FEATURED EXHIBITOR PACKAGE PLUS</vt:lpstr>
      <vt:lpstr>IN-BOOTH NETWORKING RECEPTION</vt:lpstr>
      <vt:lpstr>CHARGING STATION</vt:lpstr>
      <vt:lpstr>PROMOTIONAL SIGNAGE</vt:lpstr>
      <vt:lpstr>PROMOTIONAL SIGNAGE</vt:lpstr>
      <vt:lpstr>PROMOTIONAL SIGNAGE</vt:lpstr>
      <vt:lpstr>FLOOR DECALS | BACKLIT ROTATING TOWER</vt:lpstr>
      <vt:lpstr>EXPO HALL AISLE SIGN SPONSORSHIP</vt:lpstr>
      <vt:lpstr>BAG SPONSORSHIP</vt:lpstr>
      <vt:lpstr>PRINT ADVERTISING</vt:lpstr>
      <vt:lpstr>DIGITAL DAILY ADVERTISING</vt:lpstr>
      <vt:lpstr>Geofencing/Retargeting– Targeted Mobile and Desktop Advertising</vt:lpstr>
      <vt:lpstr>MOBILE ALERT PUSH NOTIFICATION</vt:lpstr>
      <vt:lpstr>PRIVATE MEETING ROOMS</vt:lpstr>
      <vt:lpstr>TITANIUM CLUB SPONSORSHIP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Cassa</dc:creator>
  <cp:lastModifiedBy>Mclinden, Hayley</cp:lastModifiedBy>
  <cp:revision>209</cp:revision>
  <dcterms:created xsi:type="dcterms:W3CDTF">2018-04-18T20:30:07Z</dcterms:created>
  <dcterms:modified xsi:type="dcterms:W3CDTF">2020-11-30T23:36:45Z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81c070e-054b-4d1c-ba4c-fc70b099192e_Enabled">
    <vt:lpwstr>True</vt:lpwstr>
  </property>
  <property fmtid="{D5CDD505-2E9C-101B-9397-08002B2CF9AE}" pid="3" name="MSIP_Label_181c070e-054b-4d1c-ba4c-fc70b099192e_SiteId">
    <vt:lpwstr>2567d566-604c-408a-8a60-55d0dc9d9d6b</vt:lpwstr>
  </property>
  <property fmtid="{D5CDD505-2E9C-101B-9397-08002B2CF9AE}" pid="4" name="MSIP_Label_181c070e-054b-4d1c-ba4c-fc70b099192e_Owner">
    <vt:lpwstr>Marilyn.Zhang@informa.com</vt:lpwstr>
  </property>
  <property fmtid="{D5CDD505-2E9C-101B-9397-08002B2CF9AE}" pid="5" name="MSIP_Label_181c070e-054b-4d1c-ba4c-fc70b099192e_SetDate">
    <vt:lpwstr>2019-10-01T19:03:50.7550277Z</vt:lpwstr>
  </property>
  <property fmtid="{D5CDD505-2E9C-101B-9397-08002B2CF9AE}" pid="6" name="MSIP_Label_181c070e-054b-4d1c-ba4c-fc70b099192e_Name">
    <vt:lpwstr>General</vt:lpwstr>
  </property>
  <property fmtid="{D5CDD505-2E9C-101B-9397-08002B2CF9AE}" pid="7" name="MSIP_Label_181c070e-054b-4d1c-ba4c-fc70b099192e_Application">
    <vt:lpwstr>Microsoft Azure Information Protection</vt:lpwstr>
  </property>
  <property fmtid="{D5CDD505-2E9C-101B-9397-08002B2CF9AE}" pid="8" name="MSIP_Label_181c070e-054b-4d1c-ba4c-fc70b099192e_ActionId">
    <vt:lpwstr>d48fd283-b131-4512-8133-8709aeb80d79</vt:lpwstr>
  </property>
  <property fmtid="{D5CDD505-2E9C-101B-9397-08002B2CF9AE}" pid="9" name="MSIP_Label_181c070e-054b-4d1c-ba4c-fc70b099192e_Extended_MSFT_Method">
    <vt:lpwstr>Automatic</vt:lpwstr>
  </property>
  <property fmtid="{D5CDD505-2E9C-101B-9397-08002B2CF9AE}" pid="10" name="MSIP_Label_2bbab825-a111-45e4-86a1-18cee0005896_Enabled">
    <vt:lpwstr>True</vt:lpwstr>
  </property>
  <property fmtid="{D5CDD505-2E9C-101B-9397-08002B2CF9AE}" pid="11" name="MSIP_Label_2bbab825-a111-45e4-86a1-18cee0005896_SiteId">
    <vt:lpwstr>2567d566-604c-408a-8a60-55d0dc9d9d6b</vt:lpwstr>
  </property>
  <property fmtid="{D5CDD505-2E9C-101B-9397-08002B2CF9AE}" pid="12" name="MSIP_Label_2bbab825-a111-45e4-86a1-18cee0005896_Owner">
    <vt:lpwstr>Marilyn.Zhang@informa.com</vt:lpwstr>
  </property>
  <property fmtid="{D5CDD505-2E9C-101B-9397-08002B2CF9AE}" pid="13" name="MSIP_Label_2bbab825-a111-45e4-86a1-18cee0005896_SetDate">
    <vt:lpwstr>2019-10-01T19:03:50.7550277Z</vt:lpwstr>
  </property>
  <property fmtid="{D5CDD505-2E9C-101B-9397-08002B2CF9AE}" pid="14" name="MSIP_Label_2bbab825-a111-45e4-86a1-18cee0005896_Name">
    <vt:lpwstr>Un-restricted</vt:lpwstr>
  </property>
  <property fmtid="{D5CDD505-2E9C-101B-9397-08002B2CF9AE}" pid="15" name="MSIP_Label_2bbab825-a111-45e4-86a1-18cee0005896_Application">
    <vt:lpwstr>Microsoft Azure Information Protection</vt:lpwstr>
  </property>
  <property fmtid="{D5CDD505-2E9C-101B-9397-08002B2CF9AE}" pid="16" name="MSIP_Label_2bbab825-a111-45e4-86a1-18cee0005896_ActionId">
    <vt:lpwstr>d48fd283-b131-4512-8133-8709aeb80d79</vt:lpwstr>
  </property>
  <property fmtid="{D5CDD505-2E9C-101B-9397-08002B2CF9AE}" pid="17" name="MSIP_Label_2bbab825-a111-45e4-86a1-18cee0005896_Parent">
    <vt:lpwstr>181c070e-054b-4d1c-ba4c-fc70b099192e</vt:lpwstr>
  </property>
  <property fmtid="{D5CDD505-2E9C-101B-9397-08002B2CF9AE}" pid="18" name="MSIP_Label_2bbab825-a111-45e4-86a1-18cee0005896_Extended_MSFT_Method">
    <vt:lpwstr>Automatic</vt:lpwstr>
  </property>
  <property fmtid="{D5CDD505-2E9C-101B-9397-08002B2CF9AE}" pid="19" name="Sensitivity">
    <vt:lpwstr>General Un-restricted</vt:lpwstr>
  </property>
  <property fmtid="{D5CDD505-2E9C-101B-9397-08002B2CF9AE}" pid="20" name="ContentTypeId">
    <vt:lpwstr>0x0101000BF616BBF2316344B190A9EB82051D71</vt:lpwstr>
  </property>
</Properties>
</file>