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313" r:id="rId5"/>
    <p:sldId id="257" r:id="rId6"/>
    <p:sldId id="305" r:id="rId7"/>
    <p:sldId id="312" r:id="rId8"/>
    <p:sldId id="263" r:id="rId9"/>
    <p:sldId id="292" r:id="rId10"/>
    <p:sldId id="306" r:id="rId11"/>
    <p:sldId id="266" r:id="rId12"/>
    <p:sldId id="268" r:id="rId13"/>
    <p:sldId id="32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5C84CC"/>
    <a:srgbClr val="F69B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49"/>
    <p:restoredTop sz="94643"/>
  </p:normalViewPr>
  <p:slideViewPr>
    <p:cSldViewPr snapToGrid="0" snapToObjects="1">
      <p:cViewPr varScale="1">
        <p:scale>
          <a:sx n="77" d="100"/>
          <a:sy n="77" d="100"/>
        </p:scale>
        <p:origin x="523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linden, Hayley" userId="17344d86-819d-4395-847d-06d125bc6631" providerId="ADAL" clId="{E5ABC424-45A7-4F7C-A993-6D1D3F077C21}"/>
    <pc:docChg chg="custSel delSld modSld">
      <pc:chgData name="Mclinden, Hayley" userId="17344d86-819d-4395-847d-06d125bc6631" providerId="ADAL" clId="{E5ABC424-45A7-4F7C-A993-6D1D3F077C21}" dt="2020-11-30T23:37:13.610" v="17" actId="2696"/>
      <pc:docMkLst>
        <pc:docMk/>
      </pc:docMkLst>
      <pc:sldChg chg="delSp modSp">
        <pc:chgData name="Mclinden, Hayley" userId="17344d86-819d-4395-847d-06d125bc6631" providerId="ADAL" clId="{E5ABC424-45A7-4F7C-A993-6D1D3F077C21}" dt="2020-11-30T23:37:06.322" v="16" actId="20577"/>
        <pc:sldMkLst>
          <pc:docMk/>
          <pc:sldMk cId="4019236389" sldId="257"/>
        </pc:sldMkLst>
        <pc:spChg chg="mod">
          <ac:chgData name="Mclinden, Hayley" userId="17344d86-819d-4395-847d-06d125bc6631" providerId="ADAL" clId="{E5ABC424-45A7-4F7C-A993-6D1D3F077C21}" dt="2020-11-30T23:37:06.322" v="16" actId="20577"/>
          <ac:spMkLst>
            <pc:docMk/>
            <pc:sldMk cId="4019236389" sldId="257"/>
            <ac:spMk id="3" creationId="{17A5269E-A5CC-A141-8449-577DA1EE7FCF}"/>
          </ac:spMkLst>
        </pc:spChg>
        <pc:spChg chg="del">
          <ac:chgData name="Mclinden, Hayley" userId="17344d86-819d-4395-847d-06d125bc6631" providerId="ADAL" clId="{E5ABC424-45A7-4F7C-A993-6D1D3F077C21}" dt="2020-11-30T23:27:41.914" v="0" actId="478"/>
          <ac:spMkLst>
            <pc:docMk/>
            <pc:sldMk cId="4019236389" sldId="257"/>
            <ac:spMk id="5" creationId="{0BAF7163-6476-2A4D-A6CE-BC3F4F1427CF}"/>
          </ac:spMkLst>
        </pc:spChg>
        <pc:spChg chg="del">
          <ac:chgData name="Mclinden, Hayley" userId="17344d86-819d-4395-847d-06d125bc6631" providerId="ADAL" clId="{E5ABC424-45A7-4F7C-A993-6D1D3F077C21}" dt="2020-11-30T23:27:46.712" v="1" actId="478"/>
          <ac:spMkLst>
            <pc:docMk/>
            <pc:sldMk cId="4019236389" sldId="257"/>
            <ac:spMk id="6" creationId="{47EFCBF0-53DD-6D4E-9A9A-14B5D1730AC0}"/>
          </ac:spMkLst>
        </pc:spChg>
      </pc:sldChg>
      <pc:sldChg chg="del">
        <pc:chgData name="Mclinden, Hayley" userId="17344d86-819d-4395-847d-06d125bc6631" providerId="ADAL" clId="{E5ABC424-45A7-4F7C-A993-6D1D3F077C21}" dt="2020-11-30T23:37:13.610" v="17" actId="2696"/>
        <pc:sldMkLst>
          <pc:docMk/>
          <pc:sldMk cId="901591514" sldId="272"/>
        </pc:sldMkLst>
      </pc:sldChg>
      <pc:sldChg chg="modSp">
        <pc:chgData name="Mclinden, Hayley" userId="17344d86-819d-4395-847d-06d125bc6631" providerId="ADAL" clId="{E5ABC424-45A7-4F7C-A993-6D1D3F077C21}" dt="2020-11-30T23:29:31.437" v="15" actId="20577"/>
        <pc:sldMkLst>
          <pc:docMk/>
          <pc:sldMk cId="3225548933" sldId="313"/>
        </pc:sldMkLst>
        <pc:spChg chg="mod">
          <ac:chgData name="Mclinden, Hayley" userId="17344d86-819d-4395-847d-06d125bc6631" providerId="ADAL" clId="{E5ABC424-45A7-4F7C-A993-6D1D3F077C21}" dt="2020-11-30T23:29:31.437" v="15" actId="20577"/>
          <ac:spMkLst>
            <pc:docMk/>
            <pc:sldMk cId="3225548933" sldId="313"/>
            <ac:spMk id="3" creationId="{ED7B96FB-D411-A343-BF0C-497637BAA8BA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C8D978-29F4-41E1-B4EE-5CB94A4D8566}" type="doc">
      <dgm:prSet loTypeId="urn:microsoft.com/office/officeart/2005/8/layout/vList3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66843E60-1785-4E5A-8686-D7ED96E51374}">
      <dgm:prSet/>
      <dgm:spPr/>
      <dgm:t>
        <a:bodyPr/>
        <a:lstStyle/>
        <a:p>
          <a:r>
            <a:rPr lang="en-US" b="1" i="0" dirty="0"/>
            <a:t>Lead Retrieval App </a:t>
          </a:r>
        </a:p>
        <a:p>
          <a:r>
            <a:rPr lang="en-US" b="0" i="0" dirty="0"/>
            <a:t>Receive three lead retrieval license activations for the onsite Lead Retrieval app.  </a:t>
          </a:r>
          <a:endParaRPr lang="en-US" dirty="0"/>
        </a:p>
      </dgm:t>
    </dgm:pt>
    <dgm:pt modelId="{686788CF-C561-4090-89A1-5828911922A8}" type="parTrans" cxnId="{20339938-D6E8-426C-A28C-547E08454E6C}">
      <dgm:prSet/>
      <dgm:spPr/>
      <dgm:t>
        <a:bodyPr/>
        <a:lstStyle/>
        <a:p>
          <a:endParaRPr lang="en-US"/>
        </a:p>
      </dgm:t>
    </dgm:pt>
    <dgm:pt modelId="{CD035EEC-6EE6-4F09-B22F-4C7EDCC35C66}" type="sibTrans" cxnId="{20339938-D6E8-426C-A28C-547E08454E6C}">
      <dgm:prSet/>
      <dgm:spPr/>
      <dgm:t>
        <a:bodyPr/>
        <a:lstStyle/>
        <a:p>
          <a:endParaRPr lang="en-US"/>
        </a:p>
      </dgm:t>
    </dgm:pt>
    <dgm:pt modelId="{DECF6F94-0119-490E-BE80-2A05A6DC5016}">
      <dgm:prSet/>
      <dgm:spPr/>
      <dgm:t>
        <a:bodyPr/>
        <a:lstStyle/>
        <a:p>
          <a:r>
            <a:rPr lang="en-US" b="1" i="0" dirty="0"/>
            <a:t>Access to Online Leads </a:t>
          </a:r>
        </a:p>
        <a:p>
          <a:r>
            <a:rPr lang="en-US" b="0" i="0" dirty="0"/>
            <a:t>Upgraded listings will receive name, job title, company and e-mail addresses of attendees seeking to meet with you.</a:t>
          </a:r>
          <a:endParaRPr lang="en-US" dirty="0"/>
        </a:p>
      </dgm:t>
    </dgm:pt>
    <dgm:pt modelId="{44163FEB-ED0B-4962-97E4-4E05638406AE}" type="parTrans" cxnId="{3FB424E2-86AC-454B-B746-DCD33295B7E8}">
      <dgm:prSet/>
      <dgm:spPr/>
      <dgm:t>
        <a:bodyPr/>
        <a:lstStyle/>
        <a:p>
          <a:endParaRPr lang="en-US"/>
        </a:p>
      </dgm:t>
    </dgm:pt>
    <dgm:pt modelId="{1187DC7C-FC31-45D6-AA17-2F6EAF7CD15F}" type="sibTrans" cxnId="{3FB424E2-86AC-454B-B746-DCD33295B7E8}">
      <dgm:prSet/>
      <dgm:spPr/>
      <dgm:t>
        <a:bodyPr/>
        <a:lstStyle/>
        <a:p>
          <a:endParaRPr lang="en-US"/>
        </a:p>
      </dgm:t>
    </dgm:pt>
    <dgm:pt modelId="{B8D4B880-2F8B-47A7-B4BB-0C7E7FCD06F9}">
      <dgm:prSet/>
      <dgm:spPr/>
      <dgm:t>
        <a:bodyPr/>
        <a:lstStyle/>
        <a:p>
          <a:r>
            <a:rPr lang="en-US" b="1" i="0" dirty="0"/>
            <a:t>Priority Placement on Online Search Results </a:t>
          </a:r>
          <a:endParaRPr lang="en-US" b="0" i="0" dirty="0"/>
        </a:p>
        <a:p>
          <a:r>
            <a:rPr lang="en-US" b="0" i="0" dirty="0"/>
            <a:t>Your listing receives priority placement on all online searches that match your product category and keywords.</a:t>
          </a:r>
          <a:endParaRPr lang="en-US" dirty="0"/>
        </a:p>
      </dgm:t>
    </dgm:pt>
    <dgm:pt modelId="{F67A4782-E2BA-41F3-99A0-DADCD5893ED6}" type="parTrans" cxnId="{EAA097AB-41BF-4AEB-88B6-48B9AEEE1C6A}">
      <dgm:prSet/>
      <dgm:spPr/>
      <dgm:t>
        <a:bodyPr/>
        <a:lstStyle/>
        <a:p>
          <a:endParaRPr lang="en-US"/>
        </a:p>
      </dgm:t>
    </dgm:pt>
    <dgm:pt modelId="{770455BF-C223-425E-BB44-51DB493C0BCB}" type="sibTrans" cxnId="{EAA097AB-41BF-4AEB-88B6-48B9AEEE1C6A}">
      <dgm:prSet/>
      <dgm:spPr/>
      <dgm:t>
        <a:bodyPr/>
        <a:lstStyle/>
        <a:p>
          <a:endParaRPr lang="en-US"/>
        </a:p>
      </dgm:t>
    </dgm:pt>
    <dgm:pt modelId="{9ED0BEDD-3882-4942-BCB9-0250928245AF}" type="pres">
      <dgm:prSet presAssocID="{D4C8D978-29F4-41E1-B4EE-5CB94A4D8566}" presName="linearFlow" presStyleCnt="0">
        <dgm:presLayoutVars>
          <dgm:dir/>
          <dgm:resizeHandles val="exact"/>
        </dgm:presLayoutVars>
      </dgm:prSet>
      <dgm:spPr/>
    </dgm:pt>
    <dgm:pt modelId="{279C4BDC-A250-445F-82E5-C88038A91BCF}" type="pres">
      <dgm:prSet presAssocID="{66843E60-1785-4E5A-8686-D7ED96E51374}" presName="composite" presStyleCnt="0"/>
      <dgm:spPr/>
    </dgm:pt>
    <dgm:pt modelId="{816E149A-128E-4B00-B027-1A37D1184D8B}" type="pres">
      <dgm:prSet presAssocID="{66843E60-1785-4E5A-8686-D7ED96E51374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9646E265-0F40-440A-9C2D-A48697DD82C6}" type="pres">
      <dgm:prSet presAssocID="{66843E60-1785-4E5A-8686-D7ED96E51374}" presName="txShp" presStyleLbl="node1" presStyleIdx="0" presStyleCnt="3">
        <dgm:presLayoutVars>
          <dgm:bulletEnabled val="1"/>
        </dgm:presLayoutVars>
      </dgm:prSet>
      <dgm:spPr/>
    </dgm:pt>
    <dgm:pt modelId="{11BB5A98-7A8F-4087-8C71-D582F18D2AB3}" type="pres">
      <dgm:prSet presAssocID="{CD035EEC-6EE6-4F09-B22F-4C7EDCC35C66}" presName="spacing" presStyleCnt="0"/>
      <dgm:spPr/>
    </dgm:pt>
    <dgm:pt modelId="{734FEBBF-7670-4E41-B497-EA66315F8D95}" type="pres">
      <dgm:prSet presAssocID="{DECF6F94-0119-490E-BE80-2A05A6DC5016}" presName="composite" presStyleCnt="0"/>
      <dgm:spPr/>
    </dgm:pt>
    <dgm:pt modelId="{3B01D1B3-FE9E-4783-9745-3C5F8C53D019}" type="pres">
      <dgm:prSet presAssocID="{DECF6F94-0119-490E-BE80-2A05A6DC5016}" presName="imgShp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5BD39F40-A22D-4EB3-9300-8535A4F3D52E}" type="pres">
      <dgm:prSet presAssocID="{DECF6F94-0119-490E-BE80-2A05A6DC5016}" presName="txShp" presStyleLbl="node1" presStyleIdx="1" presStyleCnt="3">
        <dgm:presLayoutVars>
          <dgm:bulletEnabled val="1"/>
        </dgm:presLayoutVars>
      </dgm:prSet>
      <dgm:spPr/>
    </dgm:pt>
    <dgm:pt modelId="{0C26B458-5B31-4002-81EC-DE99E9F39085}" type="pres">
      <dgm:prSet presAssocID="{1187DC7C-FC31-45D6-AA17-2F6EAF7CD15F}" presName="spacing" presStyleCnt="0"/>
      <dgm:spPr/>
    </dgm:pt>
    <dgm:pt modelId="{53FDDA19-BE43-44D6-ACEC-ACDC36DB6DFE}" type="pres">
      <dgm:prSet presAssocID="{B8D4B880-2F8B-47A7-B4BB-0C7E7FCD06F9}" presName="composite" presStyleCnt="0"/>
      <dgm:spPr/>
    </dgm:pt>
    <dgm:pt modelId="{C30F3C36-E3C4-4095-92C5-6577FFA96BD9}" type="pres">
      <dgm:prSet presAssocID="{B8D4B880-2F8B-47A7-B4BB-0C7E7FCD06F9}" presName="imgShp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EFF99EE6-C7DA-49F7-8BBC-D298ED1FD74C}" type="pres">
      <dgm:prSet presAssocID="{B8D4B880-2F8B-47A7-B4BB-0C7E7FCD06F9}" presName="txShp" presStyleLbl="node1" presStyleIdx="2" presStyleCnt="3">
        <dgm:presLayoutVars>
          <dgm:bulletEnabled val="1"/>
        </dgm:presLayoutVars>
      </dgm:prSet>
      <dgm:spPr/>
    </dgm:pt>
  </dgm:ptLst>
  <dgm:cxnLst>
    <dgm:cxn modelId="{3D32B71F-EE42-4525-9F9E-D391EE85B72B}" type="presOf" srcId="{DECF6F94-0119-490E-BE80-2A05A6DC5016}" destId="{5BD39F40-A22D-4EB3-9300-8535A4F3D52E}" srcOrd="0" destOrd="0" presId="urn:microsoft.com/office/officeart/2005/8/layout/vList3"/>
    <dgm:cxn modelId="{8E9A7C25-A851-43CD-B02E-8CA9E23D8A97}" type="presOf" srcId="{B8D4B880-2F8B-47A7-B4BB-0C7E7FCD06F9}" destId="{EFF99EE6-C7DA-49F7-8BBC-D298ED1FD74C}" srcOrd="0" destOrd="0" presId="urn:microsoft.com/office/officeart/2005/8/layout/vList3"/>
    <dgm:cxn modelId="{20339938-D6E8-426C-A28C-547E08454E6C}" srcId="{D4C8D978-29F4-41E1-B4EE-5CB94A4D8566}" destId="{66843E60-1785-4E5A-8686-D7ED96E51374}" srcOrd="0" destOrd="0" parTransId="{686788CF-C561-4090-89A1-5828911922A8}" sibTransId="{CD035EEC-6EE6-4F09-B22F-4C7EDCC35C66}"/>
    <dgm:cxn modelId="{EAA097AB-41BF-4AEB-88B6-48B9AEEE1C6A}" srcId="{D4C8D978-29F4-41E1-B4EE-5CB94A4D8566}" destId="{B8D4B880-2F8B-47A7-B4BB-0C7E7FCD06F9}" srcOrd="2" destOrd="0" parTransId="{F67A4782-E2BA-41F3-99A0-DADCD5893ED6}" sibTransId="{770455BF-C223-425E-BB44-51DB493C0BCB}"/>
    <dgm:cxn modelId="{7D368CBF-DF67-4579-A4A4-252891290FA3}" type="presOf" srcId="{66843E60-1785-4E5A-8686-D7ED96E51374}" destId="{9646E265-0F40-440A-9C2D-A48697DD82C6}" srcOrd="0" destOrd="0" presId="urn:microsoft.com/office/officeart/2005/8/layout/vList3"/>
    <dgm:cxn modelId="{E2FC8CD4-6235-4EB4-8AA4-133D246F6924}" type="presOf" srcId="{D4C8D978-29F4-41E1-B4EE-5CB94A4D8566}" destId="{9ED0BEDD-3882-4942-BCB9-0250928245AF}" srcOrd="0" destOrd="0" presId="urn:microsoft.com/office/officeart/2005/8/layout/vList3"/>
    <dgm:cxn modelId="{3FB424E2-86AC-454B-B746-DCD33295B7E8}" srcId="{D4C8D978-29F4-41E1-B4EE-5CB94A4D8566}" destId="{DECF6F94-0119-490E-BE80-2A05A6DC5016}" srcOrd="1" destOrd="0" parTransId="{44163FEB-ED0B-4962-97E4-4E05638406AE}" sibTransId="{1187DC7C-FC31-45D6-AA17-2F6EAF7CD15F}"/>
    <dgm:cxn modelId="{210700FA-1B23-49F5-966E-4B7B2176FF93}" type="presParOf" srcId="{9ED0BEDD-3882-4942-BCB9-0250928245AF}" destId="{279C4BDC-A250-445F-82E5-C88038A91BCF}" srcOrd="0" destOrd="0" presId="urn:microsoft.com/office/officeart/2005/8/layout/vList3"/>
    <dgm:cxn modelId="{223DCFF6-8EA3-461C-BEF3-8970823E9C09}" type="presParOf" srcId="{279C4BDC-A250-445F-82E5-C88038A91BCF}" destId="{816E149A-128E-4B00-B027-1A37D1184D8B}" srcOrd="0" destOrd="0" presId="urn:microsoft.com/office/officeart/2005/8/layout/vList3"/>
    <dgm:cxn modelId="{3E41D18A-2C8D-44A1-BA00-22BAEC076075}" type="presParOf" srcId="{279C4BDC-A250-445F-82E5-C88038A91BCF}" destId="{9646E265-0F40-440A-9C2D-A48697DD82C6}" srcOrd="1" destOrd="0" presId="urn:microsoft.com/office/officeart/2005/8/layout/vList3"/>
    <dgm:cxn modelId="{B8A36CD5-979F-4BE2-9B19-17A97E2CBBA1}" type="presParOf" srcId="{9ED0BEDD-3882-4942-BCB9-0250928245AF}" destId="{11BB5A98-7A8F-4087-8C71-D582F18D2AB3}" srcOrd="1" destOrd="0" presId="urn:microsoft.com/office/officeart/2005/8/layout/vList3"/>
    <dgm:cxn modelId="{2184AFB2-1608-4E52-AF0A-1DA4240D9209}" type="presParOf" srcId="{9ED0BEDD-3882-4942-BCB9-0250928245AF}" destId="{734FEBBF-7670-4E41-B497-EA66315F8D95}" srcOrd="2" destOrd="0" presId="urn:microsoft.com/office/officeart/2005/8/layout/vList3"/>
    <dgm:cxn modelId="{4023326B-191E-4EBA-81EA-7A953C6CD2C3}" type="presParOf" srcId="{734FEBBF-7670-4E41-B497-EA66315F8D95}" destId="{3B01D1B3-FE9E-4783-9745-3C5F8C53D019}" srcOrd="0" destOrd="0" presId="urn:microsoft.com/office/officeart/2005/8/layout/vList3"/>
    <dgm:cxn modelId="{6AF29082-A72B-4400-B53F-10FD2C29DF59}" type="presParOf" srcId="{734FEBBF-7670-4E41-B497-EA66315F8D95}" destId="{5BD39F40-A22D-4EB3-9300-8535A4F3D52E}" srcOrd="1" destOrd="0" presId="urn:microsoft.com/office/officeart/2005/8/layout/vList3"/>
    <dgm:cxn modelId="{52F8FAD2-8D17-4A8E-951F-DDBD0E2778C3}" type="presParOf" srcId="{9ED0BEDD-3882-4942-BCB9-0250928245AF}" destId="{0C26B458-5B31-4002-81EC-DE99E9F39085}" srcOrd="3" destOrd="0" presId="urn:microsoft.com/office/officeart/2005/8/layout/vList3"/>
    <dgm:cxn modelId="{025E9CEE-28D3-4B26-8C9A-9FFBB0B9E4A2}" type="presParOf" srcId="{9ED0BEDD-3882-4942-BCB9-0250928245AF}" destId="{53FDDA19-BE43-44D6-ACEC-ACDC36DB6DFE}" srcOrd="4" destOrd="0" presId="urn:microsoft.com/office/officeart/2005/8/layout/vList3"/>
    <dgm:cxn modelId="{320E120C-3F0F-41D3-A481-FA1CE93815A3}" type="presParOf" srcId="{53FDDA19-BE43-44D6-ACEC-ACDC36DB6DFE}" destId="{C30F3C36-E3C4-4095-92C5-6577FFA96BD9}" srcOrd="0" destOrd="0" presId="urn:microsoft.com/office/officeart/2005/8/layout/vList3"/>
    <dgm:cxn modelId="{236DD04C-6121-4FFA-AAE5-F7971AE44DCE}" type="presParOf" srcId="{53FDDA19-BE43-44D6-ACEC-ACDC36DB6DFE}" destId="{EFF99EE6-C7DA-49F7-8BBC-D298ED1FD74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46E265-0F40-440A-9C2D-A48697DD82C6}">
      <dsp:nvSpPr>
        <dsp:cNvPr id="0" name=""/>
        <dsp:cNvSpPr/>
      </dsp:nvSpPr>
      <dsp:spPr>
        <a:xfrm rot="10800000">
          <a:off x="2327149" y="901"/>
          <a:ext cx="8033003" cy="1215195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5868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kern="1200" dirty="0"/>
            <a:t>Lead Retrieval App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/>
            <a:t>Receive three lead retrieval license activations for the onsite Lead Retrieval app.  </a:t>
          </a:r>
          <a:endParaRPr lang="en-US" sz="2200" kern="1200" dirty="0"/>
        </a:p>
      </dsp:txBody>
      <dsp:txXfrm rot="10800000">
        <a:off x="2630948" y="901"/>
        <a:ext cx="7729204" cy="1215195"/>
      </dsp:txXfrm>
    </dsp:sp>
    <dsp:sp modelId="{816E149A-128E-4B00-B027-1A37D1184D8B}">
      <dsp:nvSpPr>
        <dsp:cNvPr id="0" name=""/>
        <dsp:cNvSpPr/>
      </dsp:nvSpPr>
      <dsp:spPr>
        <a:xfrm>
          <a:off x="1719551" y="901"/>
          <a:ext cx="1215195" cy="121519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D39F40-A22D-4EB3-9300-8535A4F3D52E}">
      <dsp:nvSpPr>
        <dsp:cNvPr id="0" name=""/>
        <dsp:cNvSpPr/>
      </dsp:nvSpPr>
      <dsp:spPr>
        <a:xfrm rot="10800000">
          <a:off x="2327149" y="1538296"/>
          <a:ext cx="8033003" cy="1215195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5868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kern="1200" dirty="0"/>
            <a:t>Access to Online Leads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/>
            <a:t>Upgraded listings will receive name, job title, company and e-mail addresses of attendees seeking to meet with you.</a:t>
          </a:r>
          <a:endParaRPr lang="en-US" sz="2200" kern="1200" dirty="0"/>
        </a:p>
      </dsp:txBody>
      <dsp:txXfrm rot="10800000">
        <a:off x="2630948" y="1538296"/>
        <a:ext cx="7729204" cy="1215195"/>
      </dsp:txXfrm>
    </dsp:sp>
    <dsp:sp modelId="{3B01D1B3-FE9E-4783-9745-3C5F8C53D019}">
      <dsp:nvSpPr>
        <dsp:cNvPr id="0" name=""/>
        <dsp:cNvSpPr/>
      </dsp:nvSpPr>
      <dsp:spPr>
        <a:xfrm>
          <a:off x="1719551" y="1538296"/>
          <a:ext cx="1215195" cy="121519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F99EE6-C7DA-49F7-8BBC-D298ED1FD74C}">
      <dsp:nvSpPr>
        <dsp:cNvPr id="0" name=""/>
        <dsp:cNvSpPr/>
      </dsp:nvSpPr>
      <dsp:spPr>
        <a:xfrm rot="10800000">
          <a:off x="2327149" y="3075690"/>
          <a:ext cx="8033003" cy="1215195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5868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kern="1200" dirty="0"/>
            <a:t>Priority Placement on Online Search Results </a:t>
          </a:r>
          <a:endParaRPr lang="en-US" sz="2200" b="0" i="0" kern="1200" dirty="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/>
            <a:t>Your listing receives priority placement on all online searches that match your product category and keywords.</a:t>
          </a:r>
          <a:endParaRPr lang="en-US" sz="2200" kern="1200" dirty="0"/>
        </a:p>
      </dsp:txBody>
      <dsp:txXfrm rot="10800000">
        <a:off x="2630948" y="3075690"/>
        <a:ext cx="7729204" cy="1215195"/>
      </dsp:txXfrm>
    </dsp:sp>
    <dsp:sp modelId="{C30F3C36-E3C4-4095-92C5-6577FFA96BD9}">
      <dsp:nvSpPr>
        <dsp:cNvPr id="0" name=""/>
        <dsp:cNvSpPr/>
      </dsp:nvSpPr>
      <dsp:spPr>
        <a:xfrm>
          <a:off x="1719551" y="3075690"/>
          <a:ext cx="1215195" cy="1215195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DDBE4D-6B07-D54D-907D-CF7E8BF51336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A0FF50-F323-1748-B3E3-25F4A519F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011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0FF50-F323-1748-B3E3-25F4A519F8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51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0FF50-F323-1748-B3E3-25F4A519F8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518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0FF50-F323-1748-B3E3-25F4A519F8A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485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0FF50-F323-1748-B3E3-25F4A519F8A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869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091AA-8B7B-AA4D-897F-3CB99531C2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50C3D5-B1E8-1B4B-BF0B-59AA2AEB09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30A55-6126-1941-8822-17D0A486B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6148" y="6356350"/>
            <a:ext cx="2743200" cy="365125"/>
          </a:xfrm>
        </p:spPr>
        <p:txBody>
          <a:bodyPr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7BA68A8-FF28-5446-A4B3-6E66A285E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14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C14C9-9336-AD41-833F-5B8340E03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419" y="1993692"/>
            <a:ext cx="8410729" cy="3777522"/>
          </a:xfrm>
        </p:spPr>
        <p:txBody>
          <a:bodyPr/>
          <a:lstStyle>
            <a:lvl1pPr>
              <a:spcAft>
                <a:spcPts val="600"/>
              </a:spcAft>
              <a:defRPr sz="2400"/>
            </a:lvl1pPr>
            <a:lvl2pPr>
              <a:spcAft>
                <a:spcPts val="600"/>
              </a:spcAft>
              <a:defRPr sz="20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C827CD-35E8-C549-9AF5-9F112A266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6167" y="6356350"/>
            <a:ext cx="2743200" cy="365125"/>
          </a:xfrm>
        </p:spPr>
        <p:txBody>
          <a:bodyPr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7BA68A8-FF28-5446-A4B3-6E66A285E8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CF6F97-10F2-AF46-BE21-90193BAA3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344" t="22090" r="9508" b="2056"/>
          <a:stretch/>
        </p:blipFill>
        <p:spPr>
          <a:xfrm>
            <a:off x="6189073" y="5291528"/>
            <a:ext cx="6287740" cy="15814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D3E0851-A667-CC47-A555-175D9FC86B49}"/>
              </a:ext>
            </a:extLst>
          </p:cNvPr>
          <p:cNvSpPr/>
          <p:nvPr userDrawn="1"/>
        </p:nvSpPr>
        <p:spPr>
          <a:xfrm>
            <a:off x="0" y="0"/>
            <a:ext cx="12192000" cy="146903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6CADCA-AE93-2C46-84C2-00E417AC85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420" y="125284"/>
            <a:ext cx="10515600" cy="125381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447545E-7353-2341-A6C5-3E2E01876D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6353" y="5546283"/>
            <a:ext cx="3716885" cy="554037"/>
          </a:xfrm>
        </p:spPr>
        <p:txBody>
          <a:bodyPr>
            <a:noAutofit/>
          </a:bodyPr>
          <a:lstStyle>
            <a:lvl1pPr marL="0" indent="0">
              <a:buNone/>
              <a:defRPr sz="2400" b="1" i="1" spc="-6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447B28B-D106-F74A-A7B5-CFD4FE2E48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22604" y="795570"/>
            <a:ext cx="4742046" cy="554037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3600" b="1" i="0" spc="-60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7870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C14C9-9336-AD41-833F-5B8340E03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420" y="1993692"/>
            <a:ext cx="5112893" cy="3777522"/>
          </a:xfrm>
        </p:spPr>
        <p:txBody>
          <a:bodyPr>
            <a:noAutofit/>
          </a:bodyPr>
          <a:lstStyle>
            <a:lvl1pPr>
              <a:spcAft>
                <a:spcPts val="600"/>
              </a:spcAft>
              <a:defRPr sz="2400"/>
            </a:lvl1pPr>
            <a:lvl2pPr>
              <a:spcAft>
                <a:spcPts val="600"/>
              </a:spcAft>
              <a:defRPr sz="20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C827CD-35E8-C549-9AF5-9F112A266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6167" y="6356350"/>
            <a:ext cx="2743200" cy="365125"/>
          </a:xfrm>
        </p:spPr>
        <p:txBody>
          <a:bodyPr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7BA68A8-FF28-5446-A4B3-6E66A285E8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CF6F97-10F2-AF46-BE21-90193BAA3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344" t="22090" r="9508" b="2056"/>
          <a:stretch/>
        </p:blipFill>
        <p:spPr>
          <a:xfrm>
            <a:off x="6189073" y="5291528"/>
            <a:ext cx="6287740" cy="15814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D3E0851-A667-CC47-A555-175D9FC86B49}"/>
              </a:ext>
            </a:extLst>
          </p:cNvPr>
          <p:cNvSpPr/>
          <p:nvPr userDrawn="1"/>
        </p:nvSpPr>
        <p:spPr>
          <a:xfrm>
            <a:off x="0" y="0"/>
            <a:ext cx="12192000" cy="146903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6CADCA-AE93-2C46-84C2-00E417AC85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420" y="125284"/>
            <a:ext cx="10515600" cy="125381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447545E-7353-2341-A6C5-3E2E01876D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6353" y="5546283"/>
            <a:ext cx="3716885" cy="554037"/>
          </a:xfrm>
        </p:spPr>
        <p:txBody>
          <a:bodyPr>
            <a:noAutofit/>
          </a:bodyPr>
          <a:lstStyle>
            <a:lvl1pPr marL="0" indent="0">
              <a:buNone/>
              <a:defRPr sz="2400" b="1" i="1" spc="-6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447B28B-D106-F74A-A7B5-CFD4FE2E48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48982" y="795570"/>
            <a:ext cx="4915668" cy="554037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3600" b="1" i="0" spc="-60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6FC5F224-1832-C746-B97B-6560418E05FC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6037627" y="2008682"/>
            <a:ext cx="5609730" cy="383737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52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25A19-9295-404F-A67A-EC7226D6B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00A366-8B8C-B149-A1B1-0A001F69D9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009B94-7F79-FA47-8530-3749E8D6F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68A8-FF28-5446-A4B3-6E66A285E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358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87A41C-68CC-B34E-9DE6-5FF4E2A78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6148" y="6356350"/>
            <a:ext cx="2743200" cy="365125"/>
          </a:xfrm>
        </p:spPr>
        <p:txBody>
          <a:bodyPr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7BA68A8-FF28-5446-A4B3-6E66A285E8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C9BA77-EC16-0543-B567-5378DC7A5E40}"/>
              </a:ext>
            </a:extLst>
          </p:cNvPr>
          <p:cNvSpPr/>
          <p:nvPr userDrawn="1"/>
        </p:nvSpPr>
        <p:spPr>
          <a:xfrm>
            <a:off x="0" y="0"/>
            <a:ext cx="12192000" cy="146903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AA988E5-1AEB-2B49-B079-0E54CF7D3E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418" y="56745"/>
            <a:ext cx="10515600" cy="1325563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18132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B55892E-B2F0-3F49-BFAC-A39B8C5720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alphaModFix amt="5000"/>
          </a:blip>
          <a:srcRect r="145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7EF99EE-B198-0140-A182-E8B4196CDB75}"/>
              </a:ext>
            </a:extLst>
          </p:cNvPr>
          <p:cNvSpPr/>
          <p:nvPr userDrawn="1"/>
        </p:nvSpPr>
        <p:spPr>
          <a:xfrm>
            <a:off x="1" y="0"/>
            <a:ext cx="11677338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  <a:alpha val="0"/>
                </a:schemeClr>
              </a:gs>
              <a:gs pos="50000">
                <a:schemeClr val="bg1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AF4B68-C667-4243-8214-42C14AB8A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57561-AE0A-B14C-A0BA-F86BC1941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8E43B-8B88-0848-B3F8-7F97B4E1F6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BA68A8-FF28-5446-A4B3-6E66A285E8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MSIPCMContentMarking" descr="{&quot;HashCode&quot;:-1348403003,&quot;Placement&quot;:&quot;Footer&quot;}">
            <a:extLst>
              <a:ext uri="{FF2B5EF4-FFF2-40B4-BE49-F238E27FC236}">
                <a16:creationId xmlns:a16="http://schemas.microsoft.com/office/drawing/2014/main" id="{EB05CF83-B1A2-492B-98F0-2678D12CF5B4}"/>
              </a:ext>
            </a:extLst>
          </p:cNvPr>
          <p:cNvSpPr txBox="1"/>
          <p:nvPr userDrawn="1"/>
        </p:nvSpPr>
        <p:spPr>
          <a:xfrm>
            <a:off x="0" y="6618048"/>
            <a:ext cx="2130404" cy="23995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900">
                <a:solidFill>
                  <a:srgbClr val="0078D7"/>
                </a:solidFill>
                <a:latin typeface="Rockwell" panose="02060603020205020403" pitchFamily="18" charset="0"/>
              </a:rPr>
              <a:t>Information Classification: General</a:t>
            </a:r>
          </a:p>
        </p:txBody>
      </p:sp>
    </p:spTree>
    <p:extLst>
      <p:ext uri="{BB962C8B-B14F-4D97-AF65-F5344CB8AC3E}">
        <p14:creationId xmlns:p14="http://schemas.microsoft.com/office/powerpoint/2010/main" val="3448713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4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00" baseline="0">
          <a:solidFill>
            <a:schemeClr val="tx1"/>
          </a:solidFill>
          <a:latin typeface="Arial Narrow" panose="020B0604020202020204" pitchFamily="34" charset="0"/>
          <a:ea typeface="+mj-ea"/>
          <a:cs typeface="Arial Narrow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svg"/><Relationship Id="rId10" Type="http://schemas.openxmlformats.org/officeDocument/2006/relationships/image" Target="../media/image29.sv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D50AA5-21F6-DD42-8D5F-67025E440A70}"/>
              </a:ext>
            </a:extLst>
          </p:cNvPr>
          <p:cNvSpPr/>
          <p:nvPr/>
        </p:nvSpPr>
        <p:spPr>
          <a:xfrm>
            <a:off x="0" y="2308941"/>
            <a:ext cx="12191999" cy="3037115"/>
          </a:xfrm>
          <a:prstGeom prst="rect">
            <a:avLst/>
          </a:prstGeom>
          <a:solidFill>
            <a:schemeClr val="tx1">
              <a:lumMod val="95000"/>
              <a:lumOff val="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B0E4CF-B760-7043-BAB8-2DD4CE318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473" y="2944382"/>
            <a:ext cx="11387526" cy="954822"/>
          </a:xfrm>
        </p:spPr>
        <p:txBody>
          <a:bodyPr>
            <a:noAutofit/>
          </a:bodyPr>
          <a:lstStyle/>
          <a:p>
            <a:pPr algn="l"/>
            <a:r>
              <a:rPr lang="en-US" sz="5400" b="1" spc="-12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PRE-EVENT MARKETING </a:t>
            </a:r>
            <a:r>
              <a:rPr lang="en-US" sz="5400" spc="-120" dirty="0">
                <a:solidFill>
                  <a:schemeClr val="bg1"/>
                </a:solidFill>
              </a:rPr>
              <a:t>FOR ANAHEIM 2021</a:t>
            </a:r>
            <a:endParaRPr lang="en-US" sz="5400" b="1" spc="-120" dirty="0">
              <a:solidFill>
                <a:schemeClr val="bg1"/>
              </a:solidFill>
              <a:highlight>
                <a:srgbClr val="FFFF00"/>
              </a:highlight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7B96FB-D411-A343-BF0C-497637BAA8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474" y="3841950"/>
            <a:ext cx="9542683" cy="1674086"/>
          </a:xfrm>
        </p:spPr>
        <p:txBody>
          <a:bodyPr>
            <a:noAutofit/>
          </a:bodyPr>
          <a:lstStyle/>
          <a:p>
            <a:pPr algn="l"/>
            <a:r>
              <a:rPr lang="en-US" sz="2000" spc="-4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a jump on the competition. </a:t>
            </a:r>
          </a:p>
          <a:p>
            <a:pPr algn="l"/>
            <a:r>
              <a:rPr lang="en-US" sz="2000" spc="-40" dirty="0">
                <a:solidFill>
                  <a:schemeClr val="bg1"/>
                </a:solidFill>
              </a:rPr>
              <a:t>Maximize your company’s event exposure by selecting from a variety of pre-show opportunities designed to showcase your products and services. </a:t>
            </a:r>
          </a:p>
          <a:p>
            <a:pPr algn="l"/>
            <a:r>
              <a:rPr lang="en-US" sz="2000" spc="-40" dirty="0">
                <a:solidFill>
                  <a:schemeClr val="bg1"/>
                </a:solidFill>
              </a:rPr>
              <a:t>ANAHEIM 2021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21FA26F2-6CE4-5045-A9BA-D9304951F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68A8-FF28-5446-A4B3-6E66A285E8B8}" type="slidenum">
              <a:rPr lang="en-US" smtClean="0"/>
              <a:t>1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6722CD-2E60-4732-A434-405C2F5B5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148" y="276231"/>
            <a:ext cx="1624738" cy="6445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1A5D680-82EB-4FA9-B4F1-CCDB4E0B58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6208" y="333685"/>
            <a:ext cx="1943977" cy="44555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2869863-A5A7-4D6E-AF3F-1E087F6BBA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1661" y="286784"/>
            <a:ext cx="1163949" cy="62344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3F7D3E4-6458-4317-9FDF-3511E4CDA8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7872" y="332802"/>
            <a:ext cx="1269299" cy="53140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127DAE9-98BE-4328-9527-FB84013E57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7208" y="313294"/>
            <a:ext cx="1612569" cy="55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54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7FDCDD0-A586-4E5C-9360-7648F5CB2CAF}"/>
              </a:ext>
            </a:extLst>
          </p:cNvPr>
          <p:cNvSpPr/>
          <p:nvPr/>
        </p:nvSpPr>
        <p:spPr>
          <a:xfrm>
            <a:off x="9136427" y="1764570"/>
            <a:ext cx="914400" cy="569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8870D-E41C-8D4E-8FEA-318B1E214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51" y="1616765"/>
            <a:ext cx="8482985" cy="49828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Target potential and confirmed attendees prior to the event with an exclusive e-blast. You supply the email content (copy, image and company logo) and we’ll do the rest. We’ll create and deploy your dedicated event branded email to our unique audience. 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79DFD92-0738-A844-901B-3C8408BD4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68A8-FF28-5446-A4B3-6E66A285E8B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1F1E6C-2761-CB4E-AA05-204919D9F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67" y="136525"/>
            <a:ext cx="10515600" cy="1253813"/>
          </a:xfrm>
        </p:spPr>
        <p:txBody>
          <a:bodyPr/>
          <a:lstStyle/>
          <a:p>
            <a:r>
              <a:rPr lang="en-US" spc="-50" dirty="0"/>
              <a:t>SEND AN EMAIL</a:t>
            </a:r>
            <a:endParaRPr lang="en-US" b="1" spc="-5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DC92114-53EF-0142-ADEC-8D62AE94EB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Pricing Varies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ABF00E-DA19-2E4D-BB04-420869F781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44" t="22090" r="9508" b="2056"/>
          <a:stretch/>
        </p:blipFill>
        <p:spPr>
          <a:xfrm>
            <a:off x="6184074" y="5291528"/>
            <a:ext cx="6287740" cy="15814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593CD4-B7BB-4700-AB18-6FA4210F42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1611" y="1455939"/>
            <a:ext cx="3091889" cy="5415378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FF7C264-8477-4A57-B282-809E057515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99883"/>
              </p:ext>
            </p:extLst>
          </p:nvPr>
        </p:nvGraphicFramePr>
        <p:xfrm>
          <a:off x="709684" y="3730045"/>
          <a:ext cx="6892118" cy="20973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04323">
                  <a:extLst>
                    <a:ext uri="{9D8B030D-6E8A-4147-A177-3AD203B41FA5}">
                      <a16:colId xmlns:a16="http://schemas.microsoft.com/office/drawing/2014/main" val="1866118055"/>
                    </a:ext>
                  </a:extLst>
                </a:gridCol>
                <a:gridCol w="1387795">
                  <a:extLst>
                    <a:ext uri="{9D8B030D-6E8A-4147-A177-3AD203B41FA5}">
                      <a16:colId xmlns:a16="http://schemas.microsoft.com/office/drawing/2014/main" val="2635801579"/>
                    </a:ext>
                  </a:extLst>
                </a:gridCol>
              </a:tblGrid>
              <a:tr h="32002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Attendee Send An E-mail Campaigns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35764168"/>
                  </a:ext>
                </a:extLst>
              </a:tr>
              <a:tr h="32002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</a:rPr>
                        <a:t>Plastec</a:t>
                      </a:r>
                      <a:r>
                        <a:rPr lang="en-US" sz="1600" u="none" strike="noStrike" dirty="0">
                          <a:effectLst/>
                        </a:rPr>
                        <a:t> West 1500 records, 2 campaigns available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$2,100.00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09132051"/>
                  </a:ext>
                </a:extLst>
              </a:tr>
              <a:tr h="32002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Pacific Design &amp; Manufacturing, 2000 records, 2 campaigns available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$2,600.00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50939705"/>
                  </a:ext>
                </a:extLst>
              </a:tr>
              <a:tr h="32002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ATX West 2000 records, 2 campaigns available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$2,600.00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68228566"/>
                  </a:ext>
                </a:extLst>
              </a:tr>
              <a:tr h="32002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</a:rPr>
                        <a:t>WestPack</a:t>
                      </a:r>
                      <a:r>
                        <a:rPr lang="en-US" sz="1600" u="none" strike="noStrike" dirty="0">
                          <a:effectLst/>
                        </a:rPr>
                        <a:t> 2500 records, 3 campaigns available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$3,100.00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63296645"/>
                  </a:ext>
                </a:extLst>
              </a:tr>
              <a:tr h="32002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MD&amp;M West 3000 records, 8 campaigns available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$3,600.00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90944242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0F2DE132-A2C2-4E33-A26F-579E4C6579CC}"/>
              </a:ext>
            </a:extLst>
          </p:cNvPr>
          <p:cNvSpPr/>
          <p:nvPr/>
        </p:nvSpPr>
        <p:spPr>
          <a:xfrm>
            <a:off x="9136427" y="1803098"/>
            <a:ext cx="914400" cy="531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2DFCB5-92F7-403F-8218-A6AC3C4461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1611" y="1788880"/>
            <a:ext cx="1048372" cy="57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273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957B3-D97C-A342-ADBE-C8AF7B86D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-50" dirty="0">
                <a:latin typeface="Arial Narrow" panose="020B0604020202020204" pitchFamily="34" charset="0"/>
                <a:cs typeface="Arial Narrow" panose="020B0604020202020204" pitchFamily="34" charset="0"/>
              </a:rPr>
              <a:t>TABLE OF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5269E-A5CC-A141-8449-577DA1EE7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320" y="1858780"/>
            <a:ext cx="3164172" cy="377752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Smart Bundles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Smart Bundle 1 , 2, &amp; 3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Pre-Event Exposure: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Featured Exhibitor Package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Featured Exhibitor Package Plus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Online Sponsorships – Directory &amp; Floorplan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Product Category Sponsorship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Show Highlight Sponsorship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Online Expo Floor Plan Sponsorship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Send an Email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rgbClr val="FF0000"/>
                </a:solidFill>
              </a:rPr>
              <a:t>Attendee Outreach Ads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rgbClr val="FF0000"/>
                </a:solidFill>
              </a:rPr>
              <a:t>Registration Sponsorship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DCA97D-8DC1-0F49-8DC4-2DD4D70AF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68A8-FF28-5446-A4B3-6E66A285E8B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236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673634-4895-4BDB-9ADE-AE999909F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68A8-FF28-5446-A4B3-6E66A285E8B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2BF715-A801-4CF7-B4CD-4535350FD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31" y="577760"/>
            <a:ext cx="11953538" cy="907330"/>
          </a:xfrm>
        </p:spPr>
        <p:txBody>
          <a:bodyPr>
            <a:normAutofit fontScale="90000"/>
          </a:bodyPr>
          <a:lstStyle/>
          <a:p>
            <a:br>
              <a:rPr lang="en-US" sz="3200" dirty="0"/>
            </a:br>
            <a:r>
              <a:rPr lang="en-US" sz="4400" dirty="0"/>
              <a:t>GET MORE EXPOSURE – UPGRADE TO A SMART BUNDLE!</a:t>
            </a:r>
            <a:endParaRPr lang="en-US" sz="4400" b="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DD2FF4D-D37C-45B3-9A33-D179043F19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362646"/>
              </p:ext>
            </p:extLst>
          </p:nvPr>
        </p:nvGraphicFramePr>
        <p:xfrm>
          <a:off x="0" y="1811708"/>
          <a:ext cx="12079705" cy="4291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081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79DFD92-0738-A844-901B-3C8408BD4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1F1E6C-2761-CB4E-AA05-204919D9F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67" y="136525"/>
            <a:ext cx="10515600" cy="1253813"/>
          </a:xfrm>
        </p:spPr>
        <p:txBody>
          <a:bodyPr/>
          <a:lstStyle/>
          <a:p>
            <a:r>
              <a:rPr lang="en-US" b="1" spc="-50" dirty="0">
                <a:latin typeface="Arial Narrow" panose="020B0604020202020204" pitchFamily="34" charset="0"/>
                <a:cs typeface="Arial Narrow" panose="020B0604020202020204" pitchFamily="34" charset="0"/>
              </a:rPr>
              <a:t>SMART BUNDLES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674395-E0E1-417D-A716-92C1706CD585}"/>
              </a:ext>
            </a:extLst>
          </p:cNvPr>
          <p:cNvSpPr/>
          <p:nvPr/>
        </p:nvSpPr>
        <p:spPr>
          <a:xfrm>
            <a:off x="0" y="1758851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Designed to increase your exposure for maximum attendee engagement!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AF4FAA5-80FD-46F9-8E2A-8D11433DEA04}"/>
              </a:ext>
            </a:extLst>
          </p:cNvPr>
          <p:cNvSpPr/>
          <p:nvPr/>
        </p:nvSpPr>
        <p:spPr>
          <a:xfrm>
            <a:off x="869456" y="2442721"/>
            <a:ext cx="739385" cy="71581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 descr="Smart Phone">
            <a:extLst>
              <a:ext uri="{FF2B5EF4-FFF2-40B4-BE49-F238E27FC236}">
                <a16:creationId xmlns:a16="http://schemas.microsoft.com/office/drawing/2014/main" id="{E8ADF743-00DC-453A-AD7A-98DBFF3B76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0531" y="2542283"/>
            <a:ext cx="517236" cy="517236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EA46E90-08F4-4B7E-96FC-9C2577FA1E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960044"/>
              </p:ext>
            </p:extLst>
          </p:nvPr>
        </p:nvGraphicFramePr>
        <p:xfrm>
          <a:off x="628072" y="2312126"/>
          <a:ext cx="11249892" cy="4008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964">
                  <a:extLst>
                    <a:ext uri="{9D8B030D-6E8A-4147-A177-3AD203B41FA5}">
                      <a16:colId xmlns:a16="http://schemas.microsoft.com/office/drawing/2014/main" val="4096565359"/>
                    </a:ext>
                  </a:extLst>
                </a:gridCol>
                <a:gridCol w="3749964">
                  <a:extLst>
                    <a:ext uri="{9D8B030D-6E8A-4147-A177-3AD203B41FA5}">
                      <a16:colId xmlns:a16="http://schemas.microsoft.com/office/drawing/2014/main" val="1287400205"/>
                    </a:ext>
                  </a:extLst>
                </a:gridCol>
                <a:gridCol w="3749964">
                  <a:extLst>
                    <a:ext uri="{9D8B030D-6E8A-4147-A177-3AD203B41FA5}">
                      <a16:colId xmlns:a16="http://schemas.microsoft.com/office/drawing/2014/main" val="204875290"/>
                    </a:ext>
                  </a:extLst>
                </a:gridCol>
              </a:tblGrid>
              <a:tr h="4008582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573279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08DF7D2-9714-4819-9269-08D338F125D0}"/>
              </a:ext>
            </a:extLst>
          </p:cNvPr>
          <p:cNvSpPr txBox="1"/>
          <p:nvPr/>
        </p:nvSpPr>
        <p:spPr>
          <a:xfrm>
            <a:off x="1664437" y="2651854"/>
            <a:ext cx="2672786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b="1" dirty="0">
                <a:latin typeface="Arial" panose="020B0604020202020204" pitchFamily="34" charset="0"/>
                <a:cs typeface="Arial" panose="020B0604020202020204" pitchFamily="34" charset="0"/>
              </a:rPr>
              <a:t>Smart Bundle #1 | $1,390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F9CC22-B4F3-4298-92A3-A589CC8469FE}"/>
              </a:ext>
            </a:extLst>
          </p:cNvPr>
          <p:cNvSpPr txBox="1"/>
          <p:nvPr/>
        </p:nvSpPr>
        <p:spPr>
          <a:xfrm>
            <a:off x="729674" y="3229823"/>
            <a:ext cx="3513812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CompuLEAD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Smart Lead Retrieval App w/ (3) license activations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Exhibitor Profile Upgrades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4 additional Product Tiles w/ Content (8 total)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Floor Plan Corner Peel – your booth highlighted on the online Floor Plan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1 Video Link on your online Exhibitor Profile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Priority placement for your listing online product category &amp; keyword search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Access to online leads pre-event</a:t>
            </a:r>
          </a:p>
          <a:p>
            <a:endParaRPr lang="en-US" sz="120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D7A4A5D-2392-4270-9019-AEFD61C465DF}"/>
              </a:ext>
            </a:extLst>
          </p:cNvPr>
          <p:cNvSpPr/>
          <p:nvPr/>
        </p:nvSpPr>
        <p:spPr>
          <a:xfrm>
            <a:off x="4644582" y="2442721"/>
            <a:ext cx="739385" cy="71581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Graphic 18" descr="Wireless">
            <a:extLst>
              <a:ext uri="{FF2B5EF4-FFF2-40B4-BE49-F238E27FC236}">
                <a16:creationId xmlns:a16="http://schemas.microsoft.com/office/drawing/2014/main" id="{018E4500-1242-44CF-B95E-D10EFF60BC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80536" y="2442721"/>
            <a:ext cx="667475" cy="66747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4FC1BD0-B4E4-49A2-BDCC-D57FAAAB8FCE}"/>
              </a:ext>
            </a:extLst>
          </p:cNvPr>
          <p:cNvSpPr txBox="1"/>
          <p:nvPr/>
        </p:nvSpPr>
        <p:spPr>
          <a:xfrm>
            <a:off x="5459515" y="2649303"/>
            <a:ext cx="277428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b="1" dirty="0">
                <a:latin typeface="Arial" panose="020B0604020202020204" pitchFamily="34" charset="0"/>
                <a:cs typeface="Arial" panose="020B0604020202020204" pitchFamily="34" charset="0"/>
              </a:rPr>
              <a:t>Smart Bundle #2 | $2,500</a:t>
            </a:r>
            <a:endParaRPr lang="en-US" sz="1650" b="1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B2D093B-7001-4CF4-AC30-A12B40EBE9BA}"/>
              </a:ext>
            </a:extLst>
          </p:cNvPr>
          <p:cNvSpPr txBox="1"/>
          <p:nvPr/>
        </p:nvSpPr>
        <p:spPr>
          <a:xfrm>
            <a:off x="4563383" y="3250333"/>
            <a:ext cx="3379271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CompuLEAD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Smart Lead Retrieval App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Featured Exhibitor Package Plus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2 Online Product Category Sponsorships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Mobile App Banner Ad</a:t>
            </a:r>
          </a:p>
          <a:p>
            <a:endParaRPr lang="en-US" sz="1200" dirty="0"/>
          </a:p>
          <a:p>
            <a:endParaRPr lang="en-US" sz="1400" b="1" dirty="0"/>
          </a:p>
          <a:p>
            <a:pPr algn="ctr"/>
            <a:endParaRPr lang="en-US" sz="1600" b="1" dirty="0"/>
          </a:p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Delivers 277% more traffic </a:t>
            </a:r>
          </a:p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on average than a Basic Listing</a:t>
            </a:r>
          </a:p>
          <a:p>
            <a:endParaRPr lang="en-US" sz="1400" b="1" dirty="0"/>
          </a:p>
          <a:p>
            <a:endParaRPr lang="en-US" sz="1400" b="1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393E84A-1926-4503-A502-1DC8BEFEDF5C}"/>
              </a:ext>
            </a:extLst>
          </p:cNvPr>
          <p:cNvSpPr/>
          <p:nvPr/>
        </p:nvSpPr>
        <p:spPr>
          <a:xfrm>
            <a:off x="8353732" y="2418290"/>
            <a:ext cx="739385" cy="7438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Graphic 22" descr="Internet">
            <a:extLst>
              <a:ext uri="{FF2B5EF4-FFF2-40B4-BE49-F238E27FC236}">
                <a16:creationId xmlns:a16="http://schemas.microsoft.com/office/drawing/2014/main" id="{10145CC6-4C91-4E60-A832-8BC119A1BB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19708" y="2457330"/>
            <a:ext cx="638255" cy="63825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21EBB28-C6C8-4267-BAE7-EC32665F12AE}"/>
              </a:ext>
            </a:extLst>
          </p:cNvPr>
          <p:cNvSpPr txBox="1"/>
          <p:nvPr/>
        </p:nvSpPr>
        <p:spPr>
          <a:xfrm>
            <a:off x="9148713" y="2611959"/>
            <a:ext cx="2944189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b="1" dirty="0">
                <a:latin typeface="Arial" panose="020B0604020202020204" pitchFamily="34" charset="0"/>
                <a:cs typeface="Arial" panose="020B0604020202020204" pitchFamily="34" charset="0"/>
              </a:rPr>
              <a:t>Smart Bundle #3 | $3,890</a:t>
            </a:r>
            <a:endParaRPr lang="en-US" sz="1650" b="1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21B4AFC-D384-4274-892B-83AEE939DD3F}"/>
              </a:ext>
            </a:extLst>
          </p:cNvPr>
          <p:cNvSpPr txBox="1"/>
          <p:nvPr/>
        </p:nvSpPr>
        <p:spPr>
          <a:xfrm>
            <a:off x="8419708" y="3222065"/>
            <a:ext cx="33792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CompuLEAD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Smart Lead Retrieval App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Featured Exhibitor Package Plus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Full Page Ad in Onsite Event Guide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Mobile App Banner Ad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2 Online Product Category Sponsorships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1 online Show Highlight Sponsorship</a:t>
            </a:r>
          </a:p>
          <a:p>
            <a:pPr algn="r"/>
            <a:endParaRPr lang="en-US" dirty="0"/>
          </a:p>
          <a:p>
            <a:pPr algn="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Delivers 560% more traffic on average than a Basic Listing</a:t>
            </a:r>
          </a:p>
          <a:p>
            <a:r>
              <a:rPr lang="en-US" dirty="0"/>
              <a:t>	</a:t>
            </a:r>
          </a:p>
          <a:p>
            <a:endParaRPr lang="en-US" sz="1200" dirty="0"/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13505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8870D-E41C-8D4E-8FEA-318B1E214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52" y="1801360"/>
            <a:ext cx="6055321" cy="41733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Maximize your opportunity to generate leads. Package benefits include: 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Basic company listing with four (4) product highlights</a:t>
            </a:r>
          </a:p>
          <a:p>
            <a:pPr lvl="1"/>
            <a:r>
              <a:rPr lang="en-US" dirty="0"/>
              <a:t>Four (4) additional product highlights</a:t>
            </a:r>
          </a:p>
          <a:p>
            <a:pPr lvl="2"/>
            <a:r>
              <a:rPr lang="en-US" dirty="0"/>
              <a:t>Includes photo and content</a:t>
            </a:r>
          </a:p>
          <a:p>
            <a:pPr lvl="1"/>
            <a:r>
              <a:rPr lang="en-US" dirty="0"/>
              <a:t>Priority placement in search results</a:t>
            </a:r>
          </a:p>
          <a:p>
            <a:pPr lvl="2"/>
            <a:r>
              <a:rPr lang="en-US" dirty="0"/>
              <a:t>Event website and mobile app</a:t>
            </a:r>
          </a:p>
          <a:p>
            <a:pPr lvl="1"/>
            <a:r>
              <a:rPr lang="en-US" dirty="0"/>
              <a:t>Mobile compatibility</a:t>
            </a:r>
          </a:p>
          <a:p>
            <a:pPr lvl="2"/>
            <a:r>
              <a:rPr lang="en-US" dirty="0"/>
              <a:t>Exhibitor profile details sync seamlessly from the event website to the mobile app</a:t>
            </a:r>
          </a:p>
          <a:p>
            <a:pPr lvl="1"/>
            <a:r>
              <a:rPr lang="en-US" dirty="0"/>
              <a:t>Access to online leads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79DFD92-0738-A844-901B-3C8408BD4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68A8-FF28-5446-A4B3-6E66A285E8B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1F1E6C-2761-CB4E-AA05-204919D9F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0" dirty="0"/>
              <a:t>FEATURED EXHIBITOR PACKAGE</a:t>
            </a:r>
            <a:endParaRPr lang="en-US" b="1" spc="-5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DC92114-53EF-0142-ADEC-8D62AE94EB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$850</a:t>
            </a:r>
          </a:p>
          <a:p>
            <a:pPr marL="0" indent="0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ABF00E-DA19-2E4D-BB04-420869F781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44" t="22090" r="9508" b="2056"/>
          <a:stretch/>
        </p:blipFill>
        <p:spPr>
          <a:xfrm>
            <a:off x="6184074" y="5291528"/>
            <a:ext cx="6287740" cy="15814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66328B-17B1-4736-BF87-1AE56D2F4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4074" y="1546371"/>
            <a:ext cx="5989526" cy="268560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BB0929F-C3F5-478A-8E69-A8415295098C}"/>
              </a:ext>
            </a:extLst>
          </p:cNvPr>
          <p:cNvSpPr/>
          <p:nvPr/>
        </p:nvSpPr>
        <p:spPr>
          <a:xfrm>
            <a:off x="6851374" y="2438648"/>
            <a:ext cx="1775792" cy="220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Your Name Here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E40C9D-404F-4C8C-8C66-02F1F2AE2988}"/>
              </a:ext>
            </a:extLst>
          </p:cNvPr>
          <p:cNvSpPr/>
          <p:nvPr/>
        </p:nvSpPr>
        <p:spPr>
          <a:xfrm>
            <a:off x="6851374" y="2826584"/>
            <a:ext cx="1139687" cy="1348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Company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4065BF-DFB4-4CA4-BC26-AD66D18ECC5F}"/>
              </a:ext>
            </a:extLst>
          </p:cNvPr>
          <p:cNvSpPr/>
          <p:nvPr/>
        </p:nvSpPr>
        <p:spPr>
          <a:xfrm>
            <a:off x="9992140" y="3070618"/>
            <a:ext cx="1139686" cy="176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Company Name</a:t>
            </a:r>
          </a:p>
        </p:txBody>
      </p:sp>
    </p:spTree>
    <p:extLst>
      <p:ext uri="{BB962C8B-B14F-4D97-AF65-F5344CB8AC3E}">
        <p14:creationId xmlns:p14="http://schemas.microsoft.com/office/powerpoint/2010/main" val="3661833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8870D-E41C-8D4E-8FEA-318B1E214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53" y="1546372"/>
            <a:ext cx="5561833" cy="531162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000" dirty="0"/>
              <a:t>The Featured Exhibitor Package Plus is included in ALL Smart Bundle packages.</a:t>
            </a:r>
          </a:p>
          <a:p>
            <a:pPr marL="0" indent="0">
              <a:buNone/>
            </a:pPr>
            <a:r>
              <a:rPr lang="en-US" sz="2000" dirty="0"/>
              <a:t>Attract leads with eye catching visuals with this premier list of benefits: </a:t>
            </a:r>
          </a:p>
          <a:p>
            <a:pPr lvl="1"/>
            <a:r>
              <a:rPr lang="en-US" dirty="0"/>
              <a:t>Featured Exhibitor Package</a:t>
            </a:r>
          </a:p>
          <a:p>
            <a:pPr lvl="1"/>
            <a:r>
              <a:rPr lang="en-US" dirty="0"/>
              <a:t>Corner peel on digital floor plan</a:t>
            </a:r>
          </a:p>
          <a:p>
            <a:pPr lvl="1"/>
            <a:r>
              <a:rPr lang="en-US" dirty="0"/>
              <a:t>Mobile compatibility</a:t>
            </a:r>
          </a:p>
          <a:p>
            <a:pPr lvl="1"/>
            <a:r>
              <a:rPr lang="en-US" dirty="0"/>
              <a:t>Video panel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A la carte options: </a:t>
            </a:r>
          </a:p>
          <a:p>
            <a:pPr lvl="1"/>
            <a:r>
              <a:rPr lang="en-US" dirty="0"/>
              <a:t>Corner Peel ($410)</a:t>
            </a:r>
          </a:p>
          <a:p>
            <a:pPr lvl="1"/>
            <a:r>
              <a:rPr lang="en-US" dirty="0"/>
              <a:t>Additional listing ($250</a:t>
            </a:r>
            <a:r>
              <a:rPr lang="en-US" sz="2400" dirty="0"/>
              <a:t>) </a:t>
            </a:r>
          </a:p>
          <a:p>
            <a:pPr lvl="1"/>
            <a:r>
              <a:rPr lang="en-US" dirty="0"/>
              <a:t>Premier Directory Listing – your booth highlighted with logo in the printed show directory ($400)</a:t>
            </a:r>
          </a:p>
          <a:p>
            <a:pPr marL="0" indent="0">
              <a:buNone/>
            </a:pPr>
            <a:r>
              <a:rPr lang="en-US" sz="2000" dirty="0"/>
              <a:t>Exhibitors are eligible to sponsor the following event website pages: </a:t>
            </a:r>
            <a:endParaRPr lang="en-US" dirty="0"/>
          </a:p>
          <a:p>
            <a:pPr lvl="1"/>
            <a:r>
              <a:rPr lang="en-US" dirty="0"/>
              <a:t>Product Categories – 5 sponsors per category</a:t>
            </a:r>
          </a:p>
          <a:p>
            <a:pPr lvl="1"/>
            <a:r>
              <a:rPr lang="en-US" dirty="0"/>
              <a:t>Show Highlights – Limited to 21 </a:t>
            </a:r>
          </a:p>
          <a:p>
            <a:pPr lvl="1"/>
            <a:r>
              <a:rPr lang="en-US" dirty="0"/>
              <a:t>Directory Listing home page - Exclusive</a:t>
            </a:r>
          </a:p>
          <a:p>
            <a:pPr lvl="1"/>
            <a:r>
              <a:rPr lang="en-US" dirty="0"/>
              <a:t>Floor Plan home page - Exclusive</a:t>
            </a:r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sz="2400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79DFD92-0738-A844-901B-3C8408BD4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68A8-FF28-5446-A4B3-6E66A285E8B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1F1E6C-2761-CB4E-AA05-204919D9F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0" dirty="0"/>
              <a:t>FEATURED EXHIBITOR PACKAGE PLUS</a:t>
            </a:r>
            <a:endParaRPr lang="en-US" b="1" spc="-5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DC92114-53EF-0142-ADEC-8D62AE94EB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$1,390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ABF00E-DA19-2E4D-BB04-420869F781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44" t="22090" r="9508" b="2056"/>
          <a:stretch/>
        </p:blipFill>
        <p:spPr>
          <a:xfrm>
            <a:off x="6184074" y="5291528"/>
            <a:ext cx="6287740" cy="15814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66328B-17B1-4736-BF87-1AE56D2F4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474" y="1551190"/>
            <a:ext cx="5989526" cy="268560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BB0929F-C3F5-478A-8E69-A8415295098C}"/>
              </a:ext>
            </a:extLst>
          </p:cNvPr>
          <p:cNvSpPr/>
          <p:nvPr/>
        </p:nvSpPr>
        <p:spPr>
          <a:xfrm>
            <a:off x="6851374" y="2438648"/>
            <a:ext cx="1775792" cy="220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Your Name Here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E40C9D-404F-4C8C-8C66-02F1F2AE2988}"/>
              </a:ext>
            </a:extLst>
          </p:cNvPr>
          <p:cNvSpPr/>
          <p:nvPr/>
        </p:nvSpPr>
        <p:spPr>
          <a:xfrm>
            <a:off x="6851374" y="2826584"/>
            <a:ext cx="1139687" cy="1348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Company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4065BF-DFB4-4CA4-BC26-AD66D18ECC5F}"/>
              </a:ext>
            </a:extLst>
          </p:cNvPr>
          <p:cNvSpPr/>
          <p:nvPr/>
        </p:nvSpPr>
        <p:spPr>
          <a:xfrm>
            <a:off x="9992140" y="3070618"/>
            <a:ext cx="1139686" cy="176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Company Name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AADD887-1E51-4FDC-A7A2-B047DAF827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4707" y="3610920"/>
            <a:ext cx="3634865" cy="270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051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79DFD92-0738-A844-901B-3C8408BD4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68A8-FF28-5446-A4B3-6E66A285E8B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1F1E6C-2761-CB4E-AA05-204919D9F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67" y="136525"/>
            <a:ext cx="10515600" cy="1253813"/>
          </a:xfrm>
        </p:spPr>
        <p:txBody>
          <a:bodyPr/>
          <a:lstStyle/>
          <a:p>
            <a:r>
              <a:rPr lang="en-US" spc="-50" dirty="0">
                <a:latin typeface="Arial" panose="020B0604020202020204" pitchFamily="34" charset="0"/>
                <a:cs typeface="Arial" panose="020B0604020202020204" pitchFamily="34" charset="0"/>
              </a:rPr>
              <a:t>ONLINE SPONSORSHIPS</a:t>
            </a:r>
            <a:endParaRPr lang="en-US" b="1" spc="-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F99CDBB-A5A2-4374-A43E-9864DEAC0C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154453"/>
              </p:ext>
            </p:extLst>
          </p:nvPr>
        </p:nvGraphicFramePr>
        <p:xfrm>
          <a:off x="277090" y="2430379"/>
          <a:ext cx="11687560" cy="3981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3780">
                  <a:extLst>
                    <a:ext uri="{9D8B030D-6E8A-4147-A177-3AD203B41FA5}">
                      <a16:colId xmlns:a16="http://schemas.microsoft.com/office/drawing/2014/main" val="1544486572"/>
                    </a:ext>
                  </a:extLst>
                </a:gridCol>
                <a:gridCol w="5843780">
                  <a:extLst>
                    <a:ext uri="{9D8B030D-6E8A-4147-A177-3AD203B41FA5}">
                      <a16:colId xmlns:a16="http://schemas.microsoft.com/office/drawing/2014/main" val="2673304134"/>
                    </a:ext>
                  </a:extLst>
                </a:gridCol>
              </a:tblGrid>
              <a:tr h="39814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7654462"/>
                  </a:ext>
                </a:extLst>
              </a:tr>
            </a:tbl>
          </a:graphicData>
        </a:graphic>
      </p:graphicFrame>
      <p:sp>
        <p:nvSpPr>
          <p:cNvPr id="15" name="Rectangle: Diagonal Corners Rounded 14">
            <a:extLst>
              <a:ext uri="{FF2B5EF4-FFF2-40B4-BE49-F238E27FC236}">
                <a16:creationId xmlns:a16="http://schemas.microsoft.com/office/drawing/2014/main" id="{6642C519-9EF8-453E-80DB-C8B17C508AE2}"/>
              </a:ext>
            </a:extLst>
          </p:cNvPr>
          <p:cNvSpPr/>
          <p:nvPr/>
        </p:nvSpPr>
        <p:spPr>
          <a:xfrm>
            <a:off x="227351" y="2629358"/>
            <a:ext cx="1056504" cy="809133"/>
          </a:xfrm>
          <a:prstGeom prst="round2DiagRect">
            <a:avLst>
              <a:gd name="adj1" fmla="val 29727"/>
              <a:gd name="adj2" fmla="val 1994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1106460"/>
              <a:satOff val="5101"/>
              <a:lumOff val="784"/>
              <a:alphaOff val="0"/>
            </a:schemeClr>
          </a:fillRef>
          <a:effectRef idx="0">
            <a:schemeClr val="accent2">
              <a:hueOff val="1106460"/>
              <a:satOff val="5101"/>
              <a:lumOff val="784"/>
              <a:alphaOff val="0"/>
            </a:schemeClr>
          </a:effectRef>
          <a:fontRef idx="minor"/>
        </p:style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27D89E-3DCF-4640-B378-3207C0116E19}"/>
              </a:ext>
            </a:extLst>
          </p:cNvPr>
          <p:cNvSpPr txBox="1"/>
          <p:nvPr/>
        </p:nvSpPr>
        <p:spPr>
          <a:xfrm>
            <a:off x="1700966" y="2749918"/>
            <a:ext cx="4034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Online Directory Sponsorship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858910D-7F39-4950-96E6-BC80F18A4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350" y="1691285"/>
            <a:ext cx="11737299" cy="11987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Attendees frequently consult the </a:t>
            </a:r>
            <a:r>
              <a:rPr lang="en-US" sz="1800" b="1" dirty="0"/>
              <a:t>online directory</a:t>
            </a:r>
            <a:r>
              <a:rPr lang="en-US" sz="1800" dirty="0"/>
              <a:t> as a starting point when planning their visit to the event, as well as view the </a:t>
            </a:r>
            <a:r>
              <a:rPr lang="en-US" sz="1800" b="1" dirty="0"/>
              <a:t>on-line floor plan</a:t>
            </a:r>
            <a:r>
              <a:rPr lang="en-US" sz="1800" dirty="0"/>
              <a:t>. Be the first exhibitor they see when they visit these pages! Requires Featured Exhibitor Package Plus or Smart Bundle.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2CD19DF-F14A-4D05-B9FA-2BD5421CE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721" y="3366884"/>
            <a:ext cx="3763905" cy="2037161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5" name="Graphic 24" descr="Cursor">
            <a:extLst>
              <a:ext uri="{FF2B5EF4-FFF2-40B4-BE49-F238E27FC236}">
                <a16:creationId xmlns:a16="http://schemas.microsoft.com/office/drawing/2014/main" id="{37C6002F-BDE8-4576-858C-5BD1172507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45133" y="3280546"/>
            <a:ext cx="536498" cy="53649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0CFBEA4-69C4-4CED-9489-612979064E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7426" y="5485768"/>
            <a:ext cx="4018355" cy="808426"/>
          </a:xfrm>
          <a:prstGeom prst="rect">
            <a:avLst/>
          </a:prstGeom>
        </p:spPr>
      </p:pic>
      <p:sp>
        <p:nvSpPr>
          <p:cNvPr id="29" name="Rectangle: Diagonal Corners Rounded 28">
            <a:extLst>
              <a:ext uri="{FF2B5EF4-FFF2-40B4-BE49-F238E27FC236}">
                <a16:creationId xmlns:a16="http://schemas.microsoft.com/office/drawing/2014/main" id="{61CE96F2-21A6-4C3D-BF31-520FD2EC4863}"/>
              </a:ext>
            </a:extLst>
          </p:cNvPr>
          <p:cNvSpPr/>
          <p:nvPr/>
        </p:nvSpPr>
        <p:spPr>
          <a:xfrm>
            <a:off x="6383387" y="2629358"/>
            <a:ext cx="1056504" cy="809133"/>
          </a:xfrm>
          <a:prstGeom prst="round2DiagRect">
            <a:avLst>
              <a:gd name="adj1" fmla="val 29727"/>
              <a:gd name="adj2" fmla="val 1994"/>
            </a:avLst>
          </a:prstGeom>
          <a:solidFill>
            <a:schemeClr val="accent5">
              <a:lumMod val="75000"/>
            </a:schemeClr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1106460"/>
              <a:satOff val="5101"/>
              <a:lumOff val="784"/>
              <a:alphaOff val="0"/>
            </a:schemeClr>
          </a:fillRef>
          <a:effectRef idx="0">
            <a:schemeClr val="accent2">
              <a:hueOff val="1106460"/>
              <a:satOff val="5101"/>
              <a:lumOff val="784"/>
              <a:alphaOff val="0"/>
            </a:schemeClr>
          </a:effectRef>
          <a:fontRef idx="minor"/>
        </p:style>
      </p:sp>
      <p:sp>
        <p:nvSpPr>
          <p:cNvPr id="30" name="Rectangle 29" descr="Map with pin">
            <a:extLst>
              <a:ext uri="{FF2B5EF4-FFF2-40B4-BE49-F238E27FC236}">
                <a16:creationId xmlns:a16="http://schemas.microsoft.com/office/drawing/2014/main" id="{108367C7-943E-42AC-8557-2C56BE1D5B49}"/>
              </a:ext>
            </a:extLst>
          </p:cNvPr>
          <p:cNvSpPr/>
          <p:nvPr/>
        </p:nvSpPr>
        <p:spPr>
          <a:xfrm>
            <a:off x="6546802" y="2614676"/>
            <a:ext cx="729674" cy="739733"/>
          </a:xfrm>
          <a:prstGeom prst="rect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Rectangle 30" descr="World">
            <a:extLst>
              <a:ext uri="{FF2B5EF4-FFF2-40B4-BE49-F238E27FC236}">
                <a16:creationId xmlns:a16="http://schemas.microsoft.com/office/drawing/2014/main" id="{CAE464E0-86F3-4918-B861-D786C52CBC23}"/>
              </a:ext>
            </a:extLst>
          </p:cNvPr>
          <p:cNvSpPr/>
          <p:nvPr/>
        </p:nvSpPr>
        <p:spPr>
          <a:xfrm>
            <a:off x="397898" y="2641971"/>
            <a:ext cx="729675" cy="768564"/>
          </a:xfrm>
          <a:prstGeom prst="rect">
            <a:avLst/>
          </a:pr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2B0BA35-FA58-4241-BAED-18A345E1B449}"/>
              </a:ext>
            </a:extLst>
          </p:cNvPr>
          <p:cNvSpPr txBox="1"/>
          <p:nvPr/>
        </p:nvSpPr>
        <p:spPr>
          <a:xfrm>
            <a:off x="7766570" y="2748889"/>
            <a:ext cx="4034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Online Floor Plan Sponsorship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11682CE-5447-4453-82DB-1CF014E8DF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82842" y="3281968"/>
            <a:ext cx="3971526" cy="225591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E4632A2-F727-483F-8A43-7152A1291F02}"/>
              </a:ext>
            </a:extLst>
          </p:cNvPr>
          <p:cNvSpPr/>
          <p:nvPr/>
        </p:nvSpPr>
        <p:spPr>
          <a:xfrm>
            <a:off x="7792778" y="5275521"/>
            <a:ext cx="776112" cy="1362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Your Name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F682B21-EE39-4E77-805E-A8916D723C65}"/>
              </a:ext>
            </a:extLst>
          </p:cNvPr>
          <p:cNvSpPr/>
          <p:nvPr/>
        </p:nvSpPr>
        <p:spPr>
          <a:xfrm>
            <a:off x="7586756" y="5031647"/>
            <a:ext cx="3806166" cy="6239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 Placeholder 11">
            <a:extLst>
              <a:ext uri="{FF2B5EF4-FFF2-40B4-BE49-F238E27FC236}">
                <a16:creationId xmlns:a16="http://schemas.microsoft.com/office/drawing/2014/main" id="{50F24469-017F-426C-A889-49F12B65E852}"/>
              </a:ext>
            </a:extLst>
          </p:cNvPr>
          <p:cNvSpPr txBox="1">
            <a:spLocks/>
          </p:cNvSpPr>
          <p:nvPr/>
        </p:nvSpPr>
        <p:spPr>
          <a:xfrm>
            <a:off x="7222604" y="795570"/>
            <a:ext cx="4742046" cy="5540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 kern="1200" spc="-60" baseline="0">
                <a:solidFill>
                  <a:schemeClr val="bg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$3,195 each</a:t>
            </a:r>
          </a:p>
        </p:txBody>
      </p:sp>
    </p:spTree>
    <p:extLst>
      <p:ext uri="{BB962C8B-B14F-4D97-AF65-F5344CB8AC3E}">
        <p14:creationId xmlns:p14="http://schemas.microsoft.com/office/powerpoint/2010/main" val="317590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8870D-E41C-8D4E-8FEA-318B1E214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859" y="1821530"/>
            <a:ext cx="3004299" cy="8529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For Featured Exhibitor Plus holders, Attendees utilize the Exhibitor Directory to search for suppliers by Product Category, Keyword and Company Name. </a:t>
            </a:r>
          </a:p>
          <a:p>
            <a:pPr marL="0" indent="0">
              <a:buNone/>
            </a:pPr>
            <a:r>
              <a:rPr lang="en-US" sz="1800" dirty="0"/>
              <a:t>Own the valuable real estate at the top of the search results! </a:t>
            </a:r>
          </a:p>
          <a:p>
            <a:pPr marL="0" indent="0">
              <a:buNone/>
            </a:pPr>
            <a:r>
              <a:rPr lang="en-US" sz="1800" dirty="0"/>
              <a:t>Product Category Sponsors receive, on average, </a:t>
            </a:r>
            <a:r>
              <a:rPr lang="en-US" sz="1800" b="1" dirty="0"/>
              <a:t>277% more exhibitor profile views </a:t>
            </a:r>
            <a:r>
              <a:rPr lang="en-US" sz="1800" dirty="0"/>
              <a:t>than exhibitors with Basic Listings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79DFD92-0738-A844-901B-3C8408BD4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68A8-FF28-5446-A4B3-6E66A285E8B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1F1E6C-2761-CB4E-AA05-204919D9F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350" y="125284"/>
            <a:ext cx="10515600" cy="1253813"/>
          </a:xfrm>
        </p:spPr>
        <p:txBody>
          <a:bodyPr/>
          <a:lstStyle/>
          <a:p>
            <a:r>
              <a:rPr lang="en-US" spc="-50" dirty="0"/>
              <a:t>PRODUCT CATEGORY SPONSORSHIP</a:t>
            </a:r>
            <a:endParaRPr lang="en-US" b="1" spc="-5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DC92114-53EF-0142-ADEC-8D62AE94EB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$745*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ABF00E-DA19-2E4D-BB04-420869F781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44" t="22090" r="9508" b="2056"/>
          <a:stretch/>
        </p:blipFill>
        <p:spPr>
          <a:xfrm>
            <a:off x="6184074" y="5318823"/>
            <a:ext cx="6287740" cy="158146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F6026CF-40D1-4561-B89C-AD343410387A}"/>
              </a:ext>
            </a:extLst>
          </p:cNvPr>
          <p:cNvSpPr txBox="1"/>
          <p:nvPr/>
        </p:nvSpPr>
        <p:spPr>
          <a:xfrm>
            <a:off x="284735" y="6063962"/>
            <a:ext cx="3004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*$745 per category, Limit 5 sponsors per category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D0C04A-62B0-432E-BA1C-A8F13071D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9379" y="1821530"/>
            <a:ext cx="7643146" cy="46195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83E2517-CDCE-406A-9380-F0FBA339AD92}"/>
              </a:ext>
            </a:extLst>
          </p:cNvPr>
          <p:cNvSpPr/>
          <p:nvPr/>
        </p:nvSpPr>
        <p:spPr>
          <a:xfrm>
            <a:off x="3749379" y="4859632"/>
            <a:ext cx="3004299" cy="45919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1914B84-DA6B-403F-870D-9E539748233E}"/>
              </a:ext>
            </a:extLst>
          </p:cNvPr>
          <p:cNvSpPr/>
          <p:nvPr/>
        </p:nvSpPr>
        <p:spPr>
          <a:xfrm>
            <a:off x="3790056" y="5165750"/>
            <a:ext cx="1514006" cy="137316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12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79DFD92-0738-A844-901B-3C8408BD4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68A8-FF28-5446-A4B3-6E66A285E8B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1F1E6C-2761-CB4E-AA05-204919D9F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350" y="125284"/>
            <a:ext cx="10515600" cy="1253813"/>
          </a:xfrm>
        </p:spPr>
        <p:txBody>
          <a:bodyPr/>
          <a:lstStyle/>
          <a:p>
            <a:r>
              <a:rPr lang="en-US" spc="-50" dirty="0"/>
              <a:t>SHOW HIGHLIGHT SPONSORSHIP</a:t>
            </a:r>
            <a:endParaRPr lang="en-US" b="1" spc="-5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DC92114-53EF-0142-ADEC-8D62AE94EB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$1055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ABF00E-DA19-2E4D-BB04-420869F781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44" t="22090" r="9508" b="2056"/>
          <a:stretch/>
        </p:blipFill>
        <p:spPr>
          <a:xfrm>
            <a:off x="6184074" y="5291528"/>
            <a:ext cx="6287740" cy="15814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FD4FFF-10D8-4AF9-AF3D-334A8DB42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3302" y="1953769"/>
            <a:ext cx="6652877" cy="36549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B293092-68FE-479D-8710-033F33F1C0D3}"/>
              </a:ext>
            </a:extLst>
          </p:cNvPr>
          <p:cNvSpPr/>
          <p:nvPr/>
        </p:nvSpPr>
        <p:spPr>
          <a:xfrm>
            <a:off x="4811844" y="3312826"/>
            <a:ext cx="7152806" cy="244339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0BE5D94-1456-4550-98AC-E68839C70736}"/>
              </a:ext>
            </a:extLst>
          </p:cNvPr>
          <p:cNvSpPr txBox="1">
            <a:spLocks/>
          </p:cNvSpPr>
          <p:nvPr/>
        </p:nvSpPr>
        <p:spPr>
          <a:xfrm>
            <a:off x="96026" y="2038663"/>
            <a:ext cx="4907272" cy="49201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Feature Exhibitor Package Plus holders – here is an extra opportunity for you.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The Exhibitor Directory home page is the most highly trafficked page on the event website. Make sure you are seen by featuring your products’ image or video as a highlight.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Exhibitors with Show Highlight Sponsorship receive, on average, </a:t>
            </a:r>
            <a:r>
              <a:rPr lang="en-US" sz="2000" b="1" dirty="0"/>
              <a:t>560% more Exhibitor Profile Views </a:t>
            </a:r>
            <a:r>
              <a:rPr lang="en-US" sz="2000" dirty="0"/>
              <a:t>than Exhibitors with Basic Listings!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Limit 21 Show Highlights per event!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90226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F616BBF2316344B190A9EB82051D71" ma:contentTypeVersion="12" ma:contentTypeDescription="Create a new document." ma:contentTypeScope="" ma:versionID="a38d2f52c15f165019cb72d27f1c849f">
  <xsd:schema xmlns:xsd="http://www.w3.org/2001/XMLSchema" xmlns:xs="http://www.w3.org/2001/XMLSchema" xmlns:p="http://schemas.microsoft.com/office/2006/metadata/properties" xmlns:ns2="37d6ae1e-a5d4-4376-8c23-48f7f805d9ba" xmlns:ns3="a1d9dcf0-ea05-4c60-9dfc-1593bab61ef8" targetNamespace="http://schemas.microsoft.com/office/2006/metadata/properties" ma:root="true" ma:fieldsID="293d7dc4a6caa75d7ceb3e4b7aed497f" ns2:_="" ns3:_="">
    <xsd:import namespace="37d6ae1e-a5d4-4376-8c23-48f7f805d9ba"/>
    <xsd:import namespace="a1d9dcf0-ea05-4c60-9dfc-1593bab61e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d6ae1e-a5d4-4376-8c23-48f7f805d9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d9dcf0-ea05-4c60-9dfc-1593bab61ef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201416-4F4D-4670-BE86-66011CB855F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0AACF0-4E03-4EE1-B9F6-9D053B1A086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488053C-F33D-4282-B3D7-4C046ACBDE06}"/>
</file>

<file path=docProps/app.xml><?xml version="1.0" encoding="utf-8"?>
<Properties xmlns="http://schemas.openxmlformats.org/officeDocument/2006/extended-properties" xmlns:vt="http://schemas.openxmlformats.org/officeDocument/2006/docPropsVTypes">
  <TotalTime>10602</TotalTime>
  <Words>857</Words>
  <Application>Microsoft Office PowerPoint</Application>
  <PresentationFormat>Widescreen</PresentationFormat>
  <Paragraphs>143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Arial Narrow</vt:lpstr>
      <vt:lpstr>Calibri</vt:lpstr>
      <vt:lpstr>Rockwell</vt:lpstr>
      <vt:lpstr>Wingdings</vt:lpstr>
      <vt:lpstr>Office Theme</vt:lpstr>
      <vt:lpstr>PRE-EVENT MARKETING FOR ANAHEIM 2021</vt:lpstr>
      <vt:lpstr>TABLE OF CONTENTS</vt:lpstr>
      <vt:lpstr> GET MORE EXPOSURE – UPGRADE TO A SMART BUNDLE!</vt:lpstr>
      <vt:lpstr>SMART BUNDLES</vt:lpstr>
      <vt:lpstr>FEATURED EXHIBITOR PACKAGE</vt:lpstr>
      <vt:lpstr>FEATURED EXHIBITOR PACKAGE PLUS</vt:lpstr>
      <vt:lpstr>ONLINE SPONSORSHIPS</vt:lpstr>
      <vt:lpstr>PRODUCT CATEGORY SPONSORSHIP</vt:lpstr>
      <vt:lpstr>SHOW HIGHLIGHT SPONSORSHIP</vt:lpstr>
      <vt:lpstr>SEND AN EMAIL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Debra Cassa</dc:creator>
  <cp:lastModifiedBy>Mclinden, Hayley</cp:lastModifiedBy>
  <cp:revision>211</cp:revision>
  <dcterms:created xsi:type="dcterms:W3CDTF">2018-04-18T20:30:07Z</dcterms:created>
  <dcterms:modified xsi:type="dcterms:W3CDTF">2020-11-30T23:37:21Z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81c070e-054b-4d1c-ba4c-fc70b099192e_Enabled">
    <vt:lpwstr>True</vt:lpwstr>
  </property>
  <property fmtid="{D5CDD505-2E9C-101B-9397-08002B2CF9AE}" pid="3" name="MSIP_Label_181c070e-054b-4d1c-ba4c-fc70b099192e_SiteId">
    <vt:lpwstr>2567d566-604c-408a-8a60-55d0dc9d9d6b</vt:lpwstr>
  </property>
  <property fmtid="{D5CDD505-2E9C-101B-9397-08002B2CF9AE}" pid="4" name="MSIP_Label_181c070e-054b-4d1c-ba4c-fc70b099192e_Owner">
    <vt:lpwstr>Marilyn.Zhang@informa.com</vt:lpwstr>
  </property>
  <property fmtid="{D5CDD505-2E9C-101B-9397-08002B2CF9AE}" pid="5" name="MSIP_Label_181c070e-054b-4d1c-ba4c-fc70b099192e_SetDate">
    <vt:lpwstr>2019-10-01T19:03:50.7550277Z</vt:lpwstr>
  </property>
  <property fmtid="{D5CDD505-2E9C-101B-9397-08002B2CF9AE}" pid="6" name="MSIP_Label_181c070e-054b-4d1c-ba4c-fc70b099192e_Name">
    <vt:lpwstr>General</vt:lpwstr>
  </property>
  <property fmtid="{D5CDD505-2E9C-101B-9397-08002B2CF9AE}" pid="7" name="MSIP_Label_181c070e-054b-4d1c-ba4c-fc70b099192e_Application">
    <vt:lpwstr>Microsoft Azure Information Protection</vt:lpwstr>
  </property>
  <property fmtid="{D5CDD505-2E9C-101B-9397-08002B2CF9AE}" pid="8" name="MSIP_Label_181c070e-054b-4d1c-ba4c-fc70b099192e_ActionId">
    <vt:lpwstr>d48fd283-b131-4512-8133-8709aeb80d79</vt:lpwstr>
  </property>
  <property fmtid="{D5CDD505-2E9C-101B-9397-08002B2CF9AE}" pid="9" name="MSIP_Label_181c070e-054b-4d1c-ba4c-fc70b099192e_Extended_MSFT_Method">
    <vt:lpwstr>Automatic</vt:lpwstr>
  </property>
  <property fmtid="{D5CDD505-2E9C-101B-9397-08002B2CF9AE}" pid="10" name="MSIP_Label_2bbab825-a111-45e4-86a1-18cee0005896_Enabled">
    <vt:lpwstr>True</vt:lpwstr>
  </property>
  <property fmtid="{D5CDD505-2E9C-101B-9397-08002B2CF9AE}" pid="11" name="MSIP_Label_2bbab825-a111-45e4-86a1-18cee0005896_SiteId">
    <vt:lpwstr>2567d566-604c-408a-8a60-55d0dc9d9d6b</vt:lpwstr>
  </property>
  <property fmtid="{D5CDD505-2E9C-101B-9397-08002B2CF9AE}" pid="12" name="MSIP_Label_2bbab825-a111-45e4-86a1-18cee0005896_Owner">
    <vt:lpwstr>Marilyn.Zhang@informa.com</vt:lpwstr>
  </property>
  <property fmtid="{D5CDD505-2E9C-101B-9397-08002B2CF9AE}" pid="13" name="MSIP_Label_2bbab825-a111-45e4-86a1-18cee0005896_SetDate">
    <vt:lpwstr>2019-10-01T19:03:50.7550277Z</vt:lpwstr>
  </property>
  <property fmtid="{D5CDD505-2E9C-101B-9397-08002B2CF9AE}" pid="14" name="MSIP_Label_2bbab825-a111-45e4-86a1-18cee0005896_Name">
    <vt:lpwstr>Un-restricted</vt:lpwstr>
  </property>
  <property fmtid="{D5CDD505-2E9C-101B-9397-08002B2CF9AE}" pid="15" name="MSIP_Label_2bbab825-a111-45e4-86a1-18cee0005896_Application">
    <vt:lpwstr>Microsoft Azure Information Protection</vt:lpwstr>
  </property>
  <property fmtid="{D5CDD505-2E9C-101B-9397-08002B2CF9AE}" pid="16" name="MSIP_Label_2bbab825-a111-45e4-86a1-18cee0005896_ActionId">
    <vt:lpwstr>d48fd283-b131-4512-8133-8709aeb80d79</vt:lpwstr>
  </property>
  <property fmtid="{D5CDD505-2E9C-101B-9397-08002B2CF9AE}" pid="17" name="MSIP_Label_2bbab825-a111-45e4-86a1-18cee0005896_Parent">
    <vt:lpwstr>181c070e-054b-4d1c-ba4c-fc70b099192e</vt:lpwstr>
  </property>
  <property fmtid="{D5CDD505-2E9C-101B-9397-08002B2CF9AE}" pid="18" name="MSIP_Label_2bbab825-a111-45e4-86a1-18cee0005896_Extended_MSFT_Method">
    <vt:lpwstr>Automatic</vt:lpwstr>
  </property>
  <property fmtid="{D5CDD505-2E9C-101B-9397-08002B2CF9AE}" pid="19" name="Sensitivity">
    <vt:lpwstr>General Un-restricted</vt:lpwstr>
  </property>
  <property fmtid="{D5CDD505-2E9C-101B-9397-08002B2CF9AE}" pid="20" name="ContentTypeId">
    <vt:lpwstr>0x0101000BF616BBF2316344B190A9EB82051D71</vt:lpwstr>
  </property>
</Properties>
</file>